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83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80" r:id="rId27"/>
    <p:sldId id="285" r:id="rId28"/>
    <p:sldId id="286" r:id="rId29"/>
    <p:sldId id="278" r:id="rId30"/>
    <p:sldId id="279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Liščák" initials="PL" lastIdx="9" clrIdx="0">
    <p:extLst>
      <p:ext uri="{19B8F6BF-5375-455C-9EA6-DF929625EA0E}">
        <p15:presenceInfo xmlns:p15="http://schemas.microsoft.com/office/powerpoint/2012/main" userId="Pavel Liščá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>
      <p:cViewPr varScale="1">
        <p:scale>
          <a:sx n="100" d="100"/>
          <a:sy n="100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69E90-B44B-4A4A-9851-BE0C13876C92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8B4C9-861E-404C-AD0E-3E8D2772A6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50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8B4C9-861E-404C-AD0E-3E8D2772A6FA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865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29. 4. 2025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ology.sk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http://www.geology.sk/images/profil/FloraKrem1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51008" y="1196752"/>
            <a:ext cx="4320479" cy="3153596"/>
          </a:xfrm>
        </p:spPr>
        <p:txBody>
          <a:bodyPr>
            <a:normAutofit/>
          </a:bodyPr>
          <a:lstStyle/>
          <a:p>
            <a:r>
              <a:rPr lang="sk-SK" sz="6700" b="1" dirty="0"/>
              <a:t>Dionýz Štúr</a:t>
            </a:r>
            <a:br>
              <a:rPr lang="sk-SK" dirty="0"/>
            </a:br>
            <a:r>
              <a:rPr lang="sk-SK" dirty="0"/>
              <a:t>2. apríl 1827 –</a:t>
            </a:r>
            <a:br>
              <a:rPr lang="sk-SK" dirty="0"/>
            </a:br>
            <a:r>
              <a:rPr lang="sk-SK" dirty="0"/>
              <a:t>9. október 1893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78133" y="5777880"/>
            <a:ext cx="4947560" cy="108012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Geológ európskeho formátu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43B507B-4567-4B52-B0A0-8A57E6F9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" y="720732"/>
            <a:ext cx="4132983" cy="6121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FFE79DDD-AA70-4858-9B7D-BAC626975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05114"/>
            <a:ext cx="2085975" cy="82867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97234E0-8012-4FE8-82D0-78DDAE4847DF}"/>
              </a:ext>
            </a:extLst>
          </p:cNvPr>
          <p:cNvSpPr txBox="1">
            <a:spLocks/>
          </p:cNvSpPr>
          <p:nvPr/>
        </p:nvSpPr>
        <p:spPr>
          <a:xfrm>
            <a:off x="7740352" y="627822"/>
            <a:ext cx="1475655" cy="40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b="1" dirty="0"/>
              <a:t>Alexander Nagy</a:t>
            </a:r>
          </a:p>
        </p:txBody>
      </p:sp>
    </p:spTree>
    <p:extLst>
      <p:ext uri="{BB962C8B-B14F-4D97-AF65-F5344CB8AC3E}">
        <p14:creationId xmlns:p14="http://schemas.microsoft.com/office/powerpoint/2010/main" val="125184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740700"/>
            <a:ext cx="91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Štúrov vklad do geológie bol impozantný.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Poznatky z krasových útvarov v Dalmácii, Chorvátsku a Slovinsku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využil aj pri geologickom opise občasného prameňa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Stratená v Slovenskom krase.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Mimochodom, Štúrova krasová terminológia, pri ktorej preberal názvy od miestnych obyvateľov Balkánu, platí dodnes nielen u nás, ale aj vo svete.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075" name="Picture 3" descr="StratenaText">
            <a:extLst>
              <a:ext uri="{FF2B5EF4-FFF2-40B4-BE49-F238E27FC236}">
                <a16:creationId xmlns:a16="http://schemas.microsoft.com/office/drawing/2014/main" id="{D14A0C03-FC14-4175-826B-78BD629E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4" y="2642902"/>
            <a:ext cx="2858539" cy="4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tratenaPram">
            <a:extLst>
              <a:ext uri="{FF2B5EF4-FFF2-40B4-BE49-F238E27FC236}">
                <a16:creationId xmlns:a16="http://schemas.microsoft.com/office/drawing/2014/main" id="{46A9A41F-A8C6-4E34-BC72-55EA5051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9692"/>
            <a:ext cx="3744416" cy="36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24D941BA-8D76-4E7E-B214-F9765DDA66C1}"/>
              </a:ext>
            </a:extLst>
          </p:cNvPr>
          <p:cNvSpPr/>
          <p:nvPr/>
        </p:nvSpPr>
        <p:spPr>
          <a:xfrm>
            <a:off x="2890008" y="3778893"/>
            <a:ext cx="15426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Prvá strana práce </a:t>
            </a:r>
            <a:r>
              <a:rPr lang="sk-SK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Ztratená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matičnom Letopise</a:t>
            </a:r>
            <a:r>
              <a:rPr lang="sk-S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DDEE0C8-3D2F-4C0F-A467-925E12A6CACB}"/>
              </a:ext>
            </a:extLst>
          </p:cNvPr>
          <p:cNvSpPr/>
          <p:nvPr/>
        </p:nvSpPr>
        <p:spPr>
          <a:xfrm>
            <a:off x="5168461" y="6355423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Fotografia prameňa v Stratenej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3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16615" y="839427"/>
            <a:ext cx="91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Dionýz Štúr napísal vyše 300 vedeckých spisov, úvah a rozpráv. Všetky sú veľmi cenné, ale predsa len osobitné miesto v jeho tvorbe zaujíma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49 prác dotýkajúcich sa nášho územia.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 je to nielen kvôli priekopníckym vedeckým počinom na geologickom poli.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C15C067-DAC2-40B4-B0DC-80FE085AB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81616"/>
            <a:ext cx="4799620" cy="34702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83747AA-6D0C-4B71-90C1-6AA0DC04B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84" y="2690494"/>
            <a:ext cx="4438795" cy="2852472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4FFAE19E-7AFF-4619-9FCB-BDF32C1D6C94}"/>
              </a:ext>
            </a:extLst>
          </p:cNvPr>
          <p:cNvSpPr/>
          <p:nvPr/>
        </p:nvSpPr>
        <p:spPr>
          <a:xfrm>
            <a:off x="611560" y="622347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Preklad vybraných prác D. Štúra týkajúcich sa územia Slovenska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7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980728"/>
            <a:ext cx="5255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Dionýz Štúr svoje publikácie písal v nemčine, vtedajšom úradnom jazyku. Keby si ho niekto kvôli tomu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dovolil považovať za odrodilca,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opak je pravdou!</a:t>
            </a:r>
          </a:p>
          <a:p>
            <a:pPr algn="ctr"/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Vo svojich dielach vždy píše  o Slovensku ako o svojej vlasti a o jej obyvateľoch ako o svojich krajanoch. </a:t>
            </a:r>
          </a:p>
          <a:p>
            <a:pPr algn="ctr"/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Autor týchto slov bol statočný národovec.</a:t>
            </a:r>
          </a:p>
          <a:p>
            <a:pPr algn="ctr"/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Aj napriek vysokému spoločenskému postaveniu štátneho úradníka vo Viedni neváhal v roku 1861 podpísať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Memorandum národa slovenského Uhorskému snemu.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86232BA-DD97-4643-B17A-ED1ACC28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92" y="781699"/>
            <a:ext cx="3644296" cy="59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6474" y="720732"/>
            <a:ext cx="9133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Prvú časť štúdie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GEOLOGICKO-GEOGRAFICKÁ OSNOVA POLOHOPISU SLOVENSKA (1862)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vydanú v časopise Sokol (str. 161 – 165)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však z prozaických dôvodov napísal po slovensky.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Bola zverejnená aj s dobovými ilustráciami slovenskej prírody ako počiatočný príspevok k slovenskému vydaniu 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zemevidu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(mapy) Slovenska.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4098" name="Picture 2" descr="PolohopisSlov">
            <a:extLst>
              <a:ext uri="{FF2B5EF4-FFF2-40B4-BE49-F238E27FC236}">
                <a16:creationId xmlns:a16="http://schemas.microsoft.com/office/drawing/2014/main" id="{134DF2A0-993A-43DC-9BC9-F44B4478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75058"/>
            <a:ext cx="6424178" cy="43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2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10459" y="1041090"/>
            <a:ext cx="4975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Celé dielo pod názvom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k-SK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Geologicko-</a:t>
            </a:r>
            <a:r>
              <a:rPr lang="sk-SK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geographická</a:t>
            </a:r>
            <a:r>
              <a:rPr lang="sk-SK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osnova polohopisu Slovenska</a:t>
            </a:r>
          </a:p>
          <a:p>
            <a:pPr algn="ctr"/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bolo vydané v roku 1865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 Slovenskej čítanke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Pre nižšie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gymnasia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ktorú zostavil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E. Černý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(str. 346 – 366).</a:t>
            </a:r>
          </a:p>
          <a:p>
            <a:pPr algn="ctr"/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Obe práce boli podpísané </a:t>
            </a:r>
          </a:p>
          <a:p>
            <a:pPr algn="ctr"/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Dieneš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Štúr.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BA7DD1-F1B7-40CF-857E-D80E53ACD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659675"/>
            <a:ext cx="3841460" cy="619669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4A7DFEC-32DF-4588-8C2C-462AD19B3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990"/>
            <a:ext cx="5220072" cy="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10460" y="746805"/>
            <a:ext cx="9154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 Štúrovom európskom význame na geologickom a botanickom poli svedčí nielen jeho práca, ale aj bohatá korešpondencia a osobné kontakty s významnými európskymi vedcami tej doby.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Medzi nich patrili napr. botanici J. D.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Hooker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P. E.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Boissier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A. P. de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Candolle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Ch.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Stevens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A.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Neilreich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J. E.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Purkyňe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C4E7372F-BF74-4F09-9FBC-0D6BC7C43121}"/>
              </a:ext>
            </a:extLst>
          </p:cNvPr>
          <p:cNvSpPr/>
          <p:nvPr/>
        </p:nvSpPr>
        <p:spPr>
          <a:xfrm>
            <a:off x="-51540" y="5497195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Evangelista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Purkyňe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BEC45DB-94C0-4F3E-9486-DC7EBF89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" y="2495744"/>
            <a:ext cx="2591581" cy="273345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C8AD7EC-2C24-467B-9A99-21A5679AB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56" y="3737489"/>
            <a:ext cx="1683802" cy="2445424"/>
          </a:xfrm>
          <a:prstGeom prst="rect">
            <a:avLst/>
          </a:prstGeom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D900DE94-C865-45BC-ACC0-4CBC555E7B5B}"/>
              </a:ext>
            </a:extLst>
          </p:cNvPr>
          <p:cNvSpPr/>
          <p:nvPr/>
        </p:nvSpPr>
        <p:spPr>
          <a:xfrm>
            <a:off x="4396658" y="5647707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Joseph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Dalton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Hooker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AD22B5AD-0B86-4251-B5E5-28450F5D5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69" y="2955882"/>
            <a:ext cx="2186349" cy="2783119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5C60C6BC-45A7-4E90-A18F-AE416D604D0E}"/>
              </a:ext>
            </a:extLst>
          </p:cNvPr>
          <p:cNvSpPr/>
          <p:nvPr/>
        </p:nvSpPr>
        <p:spPr>
          <a:xfrm>
            <a:off x="2276869" y="6192148"/>
            <a:ext cx="255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Pierre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Edmond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Boissier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840F31AC-611F-4357-9152-524D99162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9" y="2524883"/>
            <a:ext cx="2186349" cy="3031737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FBE7B0DC-0686-415D-A835-E62560C920A3}"/>
              </a:ext>
            </a:extLst>
          </p:cNvPr>
          <p:cNvSpPr/>
          <p:nvPr/>
        </p:nvSpPr>
        <p:spPr>
          <a:xfrm>
            <a:off x="6707888" y="5853594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Augustin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Pyramus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Candolle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6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879343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 prírodovedci Ch. Darwin, H. G.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Bron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O.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C4E7372F-BF74-4F09-9FBC-0D6BC7C43121}"/>
              </a:ext>
            </a:extLst>
          </p:cNvPr>
          <p:cNvSpPr/>
          <p:nvPr/>
        </p:nvSpPr>
        <p:spPr>
          <a:xfrm>
            <a:off x="409951" y="6265084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Charles Darwin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92DAD00-354C-4A98-863D-1FFEDE36B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8" y="1362980"/>
            <a:ext cx="3759302" cy="4811012"/>
          </a:xfrm>
          <a:prstGeom prst="rect">
            <a:avLst/>
          </a:prstGeom>
        </p:spPr>
      </p:pic>
      <p:pic>
        <p:nvPicPr>
          <p:cNvPr id="14" name="Picture 2" descr="listBarSt">
            <a:extLst>
              <a:ext uri="{FF2B5EF4-FFF2-40B4-BE49-F238E27FC236}">
                <a16:creationId xmlns:a16="http://schemas.microsoft.com/office/drawing/2014/main" id="{FEAC224E-9586-4A49-AB81-DA77942A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94" y="1265782"/>
            <a:ext cx="3132169" cy="481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C53188EC-B0DA-4E97-AEF0-BADF05CEB02A}"/>
              </a:ext>
            </a:extLst>
          </p:cNvPr>
          <p:cNvSpPr/>
          <p:nvPr/>
        </p:nvSpPr>
        <p:spPr>
          <a:xfrm>
            <a:off x="4571999" y="610900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Štúrovi od francúzskeho geológa </a:t>
            </a:r>
          </a:p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Joachima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Barrandeho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6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879343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 geológovia a paleontológovia Ch.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Lyell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J.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Barrande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R. I.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Murchison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J.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Klvaňa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O.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Reistmantl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J.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Krejčí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W.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Haidinger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F.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Hauer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H. Wolf, K.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Paters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M.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Lippold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A.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Frič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a iní.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B64A65F-00BA-4902-AFE5-CB4374BCA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30" y="1913264"/>
            <a:ext cx="1671304" cy="209667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D60DF49-47A7-4576-AF53-06ED1A278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" y="1778219"/>
            <a:ext cx="1837538" cy="2194210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82FDE50E-10E3-4847-80B4-5224949A0F04}"/>
              </a:ext>
            </a:extLst>
          </p:cNvPr>
          <p:cNvSpPr/>
          <p:nvPr/>
        </p:nvSpPr>
        <p:spPr>
          <a:xfrm>
            <a:off x="197775" y="3963483"/>
            <a:ext cx="1857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Charles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Lyell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629E90E-5C0E-4438-B6D7-12B040C9F72F}"/>
              </a:ext>
            </a:extLst>
          </p:cNvPr>
          <p:cNvSpPr/>
          <p:nvPr/>
        </p:nvSpPr>
        <p:spPr>
          <a:xfrm>
            <a:off x="6789731" y="3765146"/>
            <a:ext cx="21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Roderick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Impey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Murchison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133429D-E3BC-410D-BA01-17009A671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8" y="1913263"/>
            <a:ext cx="2134594" cy="234449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2AD625AD-41AA-42C7-93E3-565400E882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88" y="1630601"/>
            <a:ext cx="1717957" cy="2175856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1B5B77F5-3C20-4711-9ABC-292662904ED2}"/>
              </a:ext>
            </a:extLst>
          </p:cNvPr>
          <p:cNvSpPr/>
          <p:nvPr/>
        </p:nvSpPr>
        <p:spPr>
          <a:xfrm>
            <a:off x="4450139" y="3972429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Jozef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Klvaňa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597EE604-9296-452E-82BA-93636C379BDB}"/>
              </a:ext>
            </a:extLst>
          </p:cNvPr>
          <p:cNvSpPr/>
          <p:nvPr/>
        </p:nvSpPr>
        <p:spPr>
          <a:xfrm>
            <a:off x="2258885" y="6534015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Antonín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Frič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8452C43E-D51F-4892-9A67-58D1B005E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85" y="4495146"/>
            <a:ext cx="1521246" cy="2055461"/>
          </a:xfrm>
          <a:prstGeom prst="rect">
            <a:avLst/>
          </a:prstGeom>
        </p:spPr>
      </p:pic>
      <p:sp>
        <p:nvSpPr>
          <p:cNvPr id="21" name="Obdĺžnik 20">
            <a:extLst>
              <a:ext uri="{FF2B5EF4-FFF2-40B4-BE49-F238E27FC236}">
                <a16:creationId xmlns:a16="http://schemas.microsoft.com/office/drawing/2014/main" id="{34FEE178-2805-4B55-AA34-F9A0E1418A67}"/>
              </a:ext>
            </a:extLst>
          </p:cNvPr>
          <p:cNvSpPr/>
          <p:nvPr/>
        </p:nvSpPr>
        <p:spPr>
          <a:xfrm>
            <a:off x="197775" y="6317042"/>
            <a:ext cx="21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Wilhelm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Karl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Ritter von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Haidinger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05245F74-2A2F-4653-9FCE-2EFDF33FADDE}"/>
              </a:ext>
            </a:extLst>
          </p:cNvPr>
          <p:cNvSpPr/>
          <p:nvPr/>
        </p:nvSpPr>
        <p:spPr>
          <a:xfrm>
            <a:off x="4489075" y="6519446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Franz von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Hauer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BE24B46A-B2F0-4F35-BBA8-7BBC6598F7E5}"/>
              </a:ext>
            </a:extLst>
          </p:cNvPr>
          <p:cNvSpPr/>
          <p:nvPr/>
        </p:nvSpPr>
        <p:spPr>
          <a:xfrm>
            <a:off x="6784362" y="6415843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Krejčí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3B945469-405C-4081-8E94-B589885F5F96}"/>
              </a:ext>
            </a:extLst>
          </p:cNvPr>
          <p:cNvSpPr/>
          <p:nvPr/>
        </p:nvSpPr>
        <p:spPr>
          <a:xfrm>
            <a:off x="2364029" y="4189402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Joachim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Barrande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481335EB-9F4D-477E-BF1D-3973577B8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5" y="4277401"/>
            <a:ext cx="2011775" cy="2088232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39B8C2D1-68CA-488E-AF5C-9FCC0CF07F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64" y="4281363"/>
            <a:ext cx="1794112" cy="2267558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860AC981-4960-4655-B798-68C02CED02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03" y="4349921"/>
            <a:ext cx="1794112" cy="21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17703" y="733300"/>
            <a:ext cx="91262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... lekár, vedec a spisovateľ G. K. Zechenter-Laskomerský, zoológ a entomológ K. L. Doležal, botanik J. L. Holuby, prírodovedec a maliar J. B.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Klemens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hudobník a zberateľ slovenských piesní L. Reuss, politik a predseda Matice slovenskej V. P. Tóth, národní buditelia J. M. Hurban a K. Kuzmány, spisovateľ J. Kalinčiak a mnohí osobní priatelia.</a:t>
            </a:r>
            <a:r>
              <a:rPr lang="sk-SK" dirty="0"/>
              <a:t>  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DCF9C62-8679-4D1C-A2D9-1E884566A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39294"/>
            <a:ext cx="2181225" cy="307657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AB18FB3-ADE9-4E60-8CB7-D9A4AB0E4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9" y="2503065"/>
            <a:ext cx="2667290" cy="322806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A426E32-4127-4447-A020-EDE93E564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96" y="2884933"/>
            <a:ext cx="2538780" cy="30765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3D2E2372-2A1D-44EB-8D05-C25E98DB2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90" y="2461930"/>
            <a:ext cx="2239621" cy="2251893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365E6063-294C-4E1D-AD0C-77A46D91AFDA}"/>
              </a:ext>
            </a:extLst>
          </p:cNvPr>
          <p:cNvSpPr/>
          <p:nvPr/>
        </p:nvSpPr>
        <p:spPr>
          <a:xfrm>
            <a:off x="6809089" y="6020604"/>
            <a:ext cx="21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Jozef Miloslav Hurban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D121DECC-B533-4A8A-9D80-8BC960CDF27F}"/>
              </a:ext>
            </a:extLst>
          </p:cNvPr>
          <p:cNvSpPr/>
          <p:nvPr/>
        </p:nvSpPr>
        <p:spPr>
          <a:xfrm>
            <a:off x="107504" y="5546010"/>
            <a:ext cx="2134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Gustáv Kazimír Zechenter-Laskomerský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F9F60614-FF5A-4E0A-A3D0-D5E55A574A15}"/>
              </a:ext>
            </a:extLst>
          </p:cNvPr>
          <p:cNvSpPr/>
          <p:nvPr/>
        </p:nvSpPr>
        <p:spPr>
          <a:xfrm>
            <a:off x="4724428" y="4713823"/>
            <a:ext cx="2134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Viliam Paulíny-Tóth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E20BDCA0-7224-49B6-B8D1-65FC8353CE11}"/>
              </a:ext>
            </a:extLst>
          </p:cNvPr>
          <p:cNvSpPr/>
          <p:nvPr/>
        </p:nvSpPr>
        <p:spPr>
          <a:xfrm>
            <a:off x="2446257" y="5869682"/>
            <a:ext cx="21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Jozef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Božetech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Klemens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1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17703" y="733300"/>
            <a:ext cx="912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Štúr vďaka svojim pracovným aktivitám a bohatej publikačnej činnosti bol členom mnohých vedeckých spoločností, napríklad prírodovedných spoločností v Moskve, Paríži a Benátkach či geologických ústavov v Londýne, Drážďanoch, Bruseli a ďalších.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DB30562C-8C59-4B27-B6ED-4C449C0B8298}"/>
              </a:ext>
            </a:extLst>
          </p:cNvPr>
          <p:cNvSpPr/>
          <p:nvPr/>
        </p:nvSpPr>
        <p:spPr>
          <a:xfrm>
            <a:off x="76662" y="6336831"/>
            <a:ext cx="9069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Ukážky terénnych denníkov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0CE35CC5-F7F9-43BC-B054-B39093A8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243">
            <a:off x="225710" y="2831558"/>
            <a:ext cx="4279833" cy="316445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E2BB952-CDA9-451C-81EF-A39469919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314">
            <a:off x="2746229" y="3292646"/>
            <a:ext cx="3651542" cy="278092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51E4D1A0-2ED6-4C80-9845-F53DAE084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829">
            <a:off x="4845396" y="2373923"/>
            <a:ext cx="3828194" cy="28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1" y="6242695"/>
            <a:ext cx="5256584" cy="407494"/>
          </a:xfrm>
        </p:spPr>
        <p:txBody>
          <a:bodyPr>
            <a:normAutofit fontScale="90000"/>
          </a:bodyPr>
          <a:lstStyle/>
          <a:p>
            <a:r>
              <a:rPr lang="sk-SK" sz="2800" b="1" dirty="0"/>
              <a:t>Jeho rodný dom s pamätnou tabuľou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569E18D-C6BE-4417-ABD2-F365ACD6D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6911"/>
            <a:ext cx="4824536" cy="3144349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2" y="720732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Dňa 2. apríla 1827 sa v Beckove Johane </a:t>
            </a:r>
            <a:r>
              <a:rPr lang="sk-SK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Riznerovej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 a Jozefovi Štúrovi narodil syn, </a:t>
            </a:r>
          </a:p>
          <a:p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ktorý bol pokrstený na mená </a:t>
            </a:r>
            <a:b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Dionysius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Rudolphus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Josephus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Neskôr sa v Európe, ale aj vo svete preslávil pod menom DIONÝZ ŠTÚR.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E4921C-4EEC-4260-98BC-897C8F46C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00" y="2670347"/>
            <a:ext cx="3184522" cy="42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17703" y="733300"/>
            <a:ext cx="9126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Nesmierne pracovné úsilie Štúra bolo ocenené aj funkčným postupom: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1863 – vymenovaný za sekčného geológa,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1867 – vymenovaný za banského radcu,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1873 – povýšený na 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šéfgeológa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1877 – poverený funkciou zástupcu riaditeľa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Ríšskeho geologického ústavu,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1879 – udelený titul hlavného banského radcu. </a:t>
            </a:r>
          </a:p>
          <a:p>
            <a:pPr algn="ctr"/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 roku 1885 bol Dionýz Štúr ako najvýznamnejší geológ Rakúsko-Uhorska vymenovaný za riaditeľa Ríšskeho geologického ústavu vo Viedni.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 histórii viedenského geologického ústavu sa takéto niečo už nikdy  nezopakovalo – na jeho čele pred ním aj po ňom stáli vždy iba Rakúšania.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80A5482-E945-4F0E-A662-17E191F7B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62235"/>
            <a:ext cx="6677584" cy="29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933505"/>
            <a:ext cx="9252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 roku 1889 dostal Štúr najvyššiu možnú úradnú hodnosť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– titul dvorného radcu.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Koncom roku 1892, sužovaný reumatizmom a postupujúcou chorobou srdca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ako následkami ťažkých terénnych prác, požiadal o penzionovanie.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Dňa 1. novembra odišiel z ústavu do dôchodku, vyznamenaný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Rytierskym krížom rádu Leopolda.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7FD1E0D-D11A-4ED9-BF1A-581D8767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7119"/>
            <a:ext cx="8598152" cy="39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4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2915816" y="737539"/>
            <a:ext cx="302433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     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Zaslúžený oddych si dlho neužil. Už o necelý rok 25. septembra 1893 píše jeho starostlivá manželka </a:t>
            </a:r>
          </a:p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Laskomerskému o zarmucujúcom stave a obavách </a:t>
            </a:r>
          </a:p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o „môjho predobrého manžela, môjho </a:t>
            </a:r>
            <a:r>
              <a:rPr lang="sk-SK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Šturdiho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</a:p>
          <a:p>
            <a:pPr algn="ctr"/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Dionýz Štúr zomrel v pondelok 9. októbra 1893 vo Viedni. </a:t>
            </a:r>
          </a:p>
          <a:p>
            <a:pPr algn="ctr"/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Nikdy nezabudol na skromné pomery, z ktorých pochádzal. Vediac, čo je bieda, zanechal v závete základinu 15 000 zlatých pre chudobných študentov, ktorí študovali prírodné vedy aspoň s dobrým prospechom.</a:t>
            </a:r>
          </a:p>
          <a:p>
            <a:pPr algn="ctr"/>
            <a:b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      V histórii Slovákov zostane navždy ako symbol skromného, ale geniálneho vedca, národovca, veľkého priateľa, propagátora a podporovateľa slovenského ľudu...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D423541-F71C-46DD-8906-9B8E5F04E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879343"/>
            <a:ext cx="2655660" cy="535796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28869A1-F346-4E83-A2CB-8E11C66AA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44" y="902066"/>
            <a:ext cx="3202636" cy="5196244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7D74B3C8-9A0F-4130-89C6-DFE9B23CC593}"/>
              </a:ext>
            </a:extLst>
          </p:cNvPr>
          <p:cNvSpPr/>
          <p:nvPr/>
        </p:nvSpPr>
        <p:spPr>
          <a:xfrm>
            <a:off x="6118927" y="6154407"/>
            <a:ext cx="285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Symbolický náhrobok na cintoríne vo Viedni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C476C00-828B-4930-A49D-135A9C8FD365}"/>
              </a:ext>
            </a:extLst>
          </p:cNvPr>
          <p:cNvSpPr/>
          <p:nvPr/>
        </p:nvSpPr>
        <p:spPr>
          <a:xfrm>
            <a:off x="98680" y="6237312"/>
            <a:ext cx="285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Busta D. Štúra v budove GBA vo Viedni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27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18257" y="823209"/>
            <a:ext cx="9180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     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Niet vhodnejšej osobnosti na pomenovanie najvýznamnejšej geologickej ustanovizne Slovenska, ako je Dionýz Štúr. </a:t>
            </a:r>
          </a:p>
          <a:p>
            <a:pPr algn="ctr"/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Stalo sa tak v deň 60. výročia jeho úmrtia. Od 9. októbra 1953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nesie náš ústav jeho meno.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Najviac sa o to zaslúžil vtedajší riaditeľ Ľudovít Ivan.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6" name="Picture 2" descr="otvorenieGUDS">
            <a:extLst>
              <a:ext uri="{FF2B5EF4-FFF2-40B4-BE49-F238E27FC236}">
                <a16:creationId xmlns:a16="http://schemas.microsoft.com/office/drawing/2014/main" id="{2F74F150-D482-4994-859F-FE72EFB9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2370"/>
            <a:ext cx="5184576" cy="381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CE9E4B9E-D860-425C-A814-2F5BCCAD0F27}"/>
              </a:ext>
            </a:extLst>
          </p:cNvPr>
          <p:cNvSpPr/>
          <p:nvPr/>
        </p:nvSpPr>
        <p:spPr>
          <a:xfrm>
            <a:off x="-18257" y="6358218"/>
            <a:ext cx="913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Slávnostné otvorenie novej budovy Geologického ústavu</a:t>
            </a:r>
            <a:b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108520" y="687140"/>
            <a:ext cx="918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     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V závere svojej prezentácie chcem spomenúť dvoch pracovníkov nášho ústavu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 mojich dlhoročných a vzácnych priateľov.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D78F3D-7D41-4264-8A3B-2954FDBCB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0" y="1407872"/>
            <a:ext cx="7169435" cy="5104299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A2C22445-58F1-463C-BC12-1A3E188E027D}"/>
              </a:ext>
            </a:extLst>
          </p:cNvPr>
          <p:cNvSpPr/>
          <p:nvPr/>
        </p:nvSpPr>
        <p:spPr>
          <a:xfrm>
            <a:off x="899592" y="6512171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Ladislav Martinský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EE14C66-9CC9-49AC-B23C-B764D0B571AA}"/>
              </a:ext>
            </a:extLst>
          </p:cNvPr>
          <p:cNvSpPr/>
          <p:nvPr/>
        </p:nvSpPr>
        <p:spPr>
          <a:xfrm>
            <a:off x="6156176" y="6542948"/>
            <a:ext cx="2187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† </a:t>
            </a:r>
            <a:r>
              <a:rPr lang="sk-SK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Eva Zacharová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4585A05-EF66-4428-B411-38F9D17BA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50577"/>
            <a:ext cx="3199518" cy="226191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752E837-0492-46AF-9595-7B3A5E36D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2" y="2198545"/>
            <a:ext cx="4179375" cy="269367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554E92F-5CE0-4959-8CD7-54C438D5C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3" y="879343"/>
            <a:ext cx="3960589" cy="380560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26A8FFC-A250-498E-90AF-DEBD28F97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82" y="3512659"/>
            <a:ext cx="4746324" cy="3240360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0D3C3395-2664-4097-A8E6-17DF920F17FA}"/>
              </a:ext>
            </a:extLst>
          </p:cNvPr>
          <p:cNvSpPr/>
          <p:nvPr/>
        </p:nvSpPr>
        <p:spPr>
          <a:xfrm>
            <a:off x="0" y="5092839"/>
            <a:ext cx="42949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Bez ich osobnej zainteresovanosti v spolupráci s vtedajším vedením GBA vo Viedni by sme nemali prístup ku skenovaným terénnym denníkom D. Štúra</a:t>
            </a:r>
          </a:p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ani k jeho terénnym, plátnom podlepeným mapám a množstvu fotografií osobných vecí a dokumentov.</a:t>
            </a:r>
          </a:p>
        </p:txBody>
      </p:sp>
    </p:spTree>
    <p:extLst>
      <p:ext uri="{BB962C8B-B14F-4D97-AF65-F5344CB8AC3E}">
        <p14:creationId xmlns:p14="http://schemas.microsoft.com/office/powerpoint/2010/main" val="152085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-10461" y="715314"/>
            <a:ext cx="5232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    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Po Dionýzovi Štúrovi je pomenovaná Medaila Slovenskej akadémie vied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udeľovaná za vynikajúce vedecké práce v prírodných vedách.</a:t>
            </a:r>
          </a:p>
          <a:p>
            <a:pPr algn="ctr"/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Od roku 2010 Štátny geologický ústav udeľuje Cenu Dionýza Štúra.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Laureáti sú oceňovaní za významný prínos vo vedeckom poznaní v oblasti geológie a za významný prínos k rozvoju ŠGÚDŠ.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7EDAFED-D4FB-42C4-A5BA-3AE8473C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76736"/>
            <a:ext cx="3660779" cy="5488489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278AD073-BF90-42A0-BFEC-D72F56C5BDF5}"/>
              </a:ext>
            </a:extLst>
          </p:cNvPr>
          <p:cNvSpPr/>
          <p:nvPr/>
        </p:nvSpPr>
        <p:spPr>
          <a:xfrm>
            <a:off x="5232161" y="6265225"/>
            <a:ext cx="3710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Cena Dionýza Štúra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1F3A698-4AFC-4063-A9DE-B06DAAB3F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0" y="3577636"/>
            <a:ext cx="3119935" cy="2637993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35327A07-7AA5-4F84-A249-F7548B5C2E6B}"/>
              </a:ext>
            </a:extLst>
          </p:cNvPr>
          <p:cNvSpPr/>
          <p:nvPr/>
        </p:nvSpPr>
        <p:spPr>
          <a:xfrm>
            <a:off x="-34742" y="6265225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Pamätná tabuľa s bustou umiestnená na budove ŠGÚDŠ </a:t>
            </a:r>
          </a:p>
          <a:p>
            <a:pPr algn="ctr"/>
            <a:r>
              <a:rPr lang="sk-SK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 príležitosti 120. výročia úmrtia Dionýza Štúra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63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728007"/>
            <a:ext cx="904695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   </a:t>
            </a:r>
            <a:r>
              <a:rPr lang="sk-SK" sz="2000" b="1" dirty="0"/>
              <a:t> Zaujímavosti o D. Štúrovi</a:t>
            </a:r>
          </a:p>
          <a:p>
            <a:pPr algn="ctr"/>
            <a:endParaRPr lang="sk-SK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Keď Dionýz Štúr dokončil jemu zadaný list týkajúci sa Karpát, bola na neho podaná žaloba na samom cisárskom dvore hlavne s udaním, že Štúr, keďže nie je Rakúšan, nemôže robiť riaditeľa Ríšskeho ústavu vo Viedni. Toto udanie pochádzalo od jeho priateľa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Hauera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ktorý vtedy zastával funkciu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šéfgeológa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D. Štúr sa do terénu viezol na dvoch malých dvojkolesových „kočoch“, tzv. bričkách.  Na jednom bol on, prípadne jeho asistent a knihy či nutné veci, na druhom sud piva, terénne potreby, obuv a oblečenie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Dielo D. Štúra o premenlivosti druhov rastlinstva v závislosti od podkladu Darwin nikde necitoval, hoci vyšlo tri roky pred jeho dielom </a:t>
            </a:r>
            <a:r>
              <a:rPr lang="sk-SK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 vývoji druhov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a so Štúrom si písal.</a:t>
            </a:r>
          </a:p>
          <a:p>
            <a:pPr marL="285750" indent="-285750" algn="ctr">
              <a:buFontTx/>
              <a:buChar char="-"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Zaujímavosti o našom ústave</a:t>
            </a:r>
          </a:p>
          <a:p>
            <a:pPr marL="285750" indent="-285750" algn="ctr">
              <a:buFontTx/>
              <a:buChar char="-"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Keď sa náš ústav pomenúval na Geologický ústav Dionýza Štúra (už táto budova), boli to hlavne českí geológovia R.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Kettner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Zoubek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Slavík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a A.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Matějka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ale aj bývalí riaditelia M.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Kuthan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Ľ. Ivan a D.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Andrusov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ktorí sa o to zaslúžili,  hoci niektorí</a:t>
            </a:r>
          </a:p>
          <a:p>
            <a:pPr algn="ctr"/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„tiež-Slováci“ boli proti.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To sa opakovalo v r. 1996, keď nastúpil za riaditeľa už Slovenskej geologickej služby Pavol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Grecula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niektorí iniciatívni jedinci chceli na budove odstrániť nápis Geologický ústav Dionýza Štúra. </a:t>
            </a:r>
          </a:p>
          <a:p>
            <a:pPr algn="ctr"/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Vtedy zakročili Tibor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Ďurkovič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a Jozef Vozár a zavolali televíziu Markíza, aby tento bezprecedentný akt prišla dokumentovať. </a:t>
            </a:r>
            <a:endParaRPr lang="sk-SK" sz="2000" b="1" dirty="0"/>
          </a:p>
          <a:p>
            <a:pPr marL="285750" indent="-285750" algn="ctr">
              <a:buFontTx/>
              <a:buChar char="-"/>
            </a:pPr>
            <a:endParaRPr lang="sk-SK" dirty="0"/>
          </a:p>
          <a:p>
            <a:pPr marL="285750" indent="-285750" algn="ctr">
              <a:buFontTx/>
              <a:buChar char="-"/>
            </a:pP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199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1AE945D-A987-435F-B11E-FAE9846FE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0977"/>
            <a:ext cx="8194913" cy="478190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96F294EA-887C-4C56-B373-7E82728A831C}"/>
              </a:ext>
            </a:extLst>
          </p:cNvPr>
          <p:cNvSpPr/>
          <p:nvPr/>
        </p:nvSpPr>
        <p:spPr>
          <a:xfrm>
            <a:off x="-36512" y="5637635"/>
            <a:ext cx="91335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Väčšina informácií tejto prezentácie pochádza z webovej stránky ŠGÚDŠ, ktorú som zostavil: </a:t>
            </a:r>
          </a:p>
          <a:p>
            <a:pPr algn="ctr" hangingPunct="0"/>
            <a:r>
              <a:rPr lang="sk-SK" b="1" dirty="0"/>
              <a:t>Nagy, A.: Dionýz Štúr – život a dielo. </a:t>
            </a:r>
            <a:r>
              <a:rPr lang="sk-SK" b="1" dirty="0">
                <a:hlinkClick r:id="rId4"/>
              </a:rPr>
              <a:t>http://</a:t>
            </a:r>
            <a:r>
              <a:rPr lang="sk-SK" b="1" u="sng" dirty="0">
                <a:hlinkClick r:id="rId4"/>
              </a:rPr>
              <a:t>www.geology.sk</a:t>
            </a:r>
            <a:r>
              <a:rPr lang="sk-SK" b="1" u="sng" dirty="0"/>
              <a:t>.</a:t>
            </a:r>
          </a:p>
          <a:p>
            <a:pPr algn="ctr" hangingPunct="0"/>
            <a:r>
              <a:rPr lang="sk-SK" dirty="0"/>
              <a:t>Je obohatená o množstvo materiálov, ktoré mi dodali spomenutí priatelia.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2045322-B00A-46C0-9D79-B12307A03411}"/>
              </a:ext>
            </a:extLst>
          </p:cNvPr>
          <p:cNvSpPr/>
          <p:nvPr/>
        </p:nvSpPr>
        <p:spPr>
          <a:xfrm>
            <a:off x="2132112" y="6633793"/>
            <a:ext cx="682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29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Picture 2" descr="C:\Users\alexander.nagy\Desktop\ScreenHunter_36 Jun. 12 11.28.jpg">
            <a:extLst>
              <a:ext uri="{FF2B5EF4-FFF2-40B4-BE49-F238E27FC236}">
                <a16:creationId xmlns:a16="http://schemas.microsoft.com/office/drawing/2014/main" id="{A4E51DC1-6B2F-40B7-B452-315B28E2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5" y="987835"/>
            <a:ext cx="3032144" cy="42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exander.nagy\Desktop\ScreenHunter_37 Jun. 12 11.28.jpg">
            <a:extLst>
              <a:ext uri="{FF2B5EF4-FFF2-40B4-BE49-F238E27FC236}">
                <a16:creationId xmlns:a16="http://schemas.microsoft.com/office/drawing/2014/main" id="{A84F3DDA-3D15-41F9-9F6B-F07DE74E3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0" y="999680"/>
            <a:ext cx="3079934" cy="42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13E0C6B4-E339-4B6B-9CC6-F0160A824FFF}"/>
              </a:ext>
            </a:extLst>
          </p:cNvPr>
          <p:cNvSpPr txBox="1"/>
          <p:nvPr/>
        </p:nvSpPr>
        <p:spPr>
          <a:xfrm>
            <a:off x="10460" y="5661248"/>
            <a:ext cx="902603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>
                <a:latin typeface="Arial" pitchFamily="34" charset="0"/>
                <a:cs typeface="Arial" pitchFamily="34" charset="0"/>
              </a:rPr>
              <a:t>O mapových dielach sa nezmieňujem, lebo sú čiastočne uvedené v práci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>
                <a:latin typeface="Arial" pitchFamily="34" charset="0"/>
                <a:cs typeface="Arial" pitchFamily="34" charset="0"/>
              </a:rPr>
              <a:t>Čejchanovej</a:t>
            </a:r>
            <a:r>
              <a:rPr lang="sk-SK" sz="1600" b="1" dirty="0">
                <a:latin typeface="Arial" pitchFamily="34" charset="0"/>
                <a:cs typeface="Arial" pitchFamily="34" charset="0"/>
              </a:rPr>
              <a:t> et al. (2004), vydanej na DVD nosiči v spolupráci s ŠGÚDŠ,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>
                <a:latin typeface="Arial" pitchFamily="34" charset="0"/>
                <a:cs typeface="Arial" pitchFamily="34" charset="0"/>
              </a:rPr>
              <a:t>a v publikácii Nagy et al. (2016). </a:t>
            </a:r>
          </a:p>
        </p:txBody>
      </p:sp>
    </p:spTree>
    <p:extLst>
      <p:ext uri="{BB962C8B-B14F-4D97-AF65-F5344CB8AC3E}">
        <p14:creationId xmlns:p14="http://schemas.microsoft.com/office/powerpoint/2010/main" val="265868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1F3FD64E-9A03-4F30-B9AD-A8C9E219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" y="3698574"/>
            <a:ext cx="4412855" cy="312048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2073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6A586F9-A1CC-43FA-9051-DA4A998BFA9F}"/>
              </a:ext>
            </a:extLst>
          </p:cNvPr>
          <p:cNvSpPr txBox="1">
            <a:spLocks/>
          </p:cNvSpPr>
          <p:nvPr/>
        </p:nvSpPr>
        <p:spPr>
          <a:xfrm>
            <a:off x="129080" y="620688"/>
            <a:ext cx="9195448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Študoval na lýceu v Bratislave a neskôr prestúpil do modranského gymnázia. V  súvislosti s prestupom je pri jeho mene v školskej knihe uvedený zápis „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ignobilis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“ značiaci neurodzený pôvod. </a:t>
            </a:r>
          </a:p>
          <a:p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Mylne sa tvrdilo, že pochádzal zo zemianskeho rodu.</a:t>
            </a:r>
          </a:p>
          <a:p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  roku 1844 sa zapísal na viedenskú Polytechnickú vysokú školu. Pod vplyvom nových poznatkov sa vo svojom rodisku pokúsil vzlietnuť na vlastnoručne zostrojenom  „lietajúcom aparáte“. Skončil s krvácajúcim nosom a vraj aj s vytknutou rukou. </a:t>
            </a:r>
          </a:p>
          <a:p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Keď sa o jeho chudobnom pôvode dozvedel prof. 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Haidinger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, významný mineralóg tej doby, pracovitého mladíka zamestnal. Od roku 1846 za honorár pracoval v Múzeu c. k. Dvornej komory pre mincovníctvo a baníctvo, kde bol 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Haidinger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riaditeľom. 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1422410-6DBE-40DB-8BED-91F8F279D90F}"/>
              </a:ext>
            </a:extLst>
          </p:cNvPr>
          <p:cNvSpPr/>
          <p:nvPr/>
        </p:nvSpPr>
        <p:spPr>
          <a:xfrm>
            <a:off x="4933351" y="4797152"/>
            <a:ext cx="4063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/>
              <a:t>Podoba rodičovského domu v minulosti, </a:t>
            </a:r>
          </a:p>
          <a:p>
            <a:pPr algn="ctr"/>
            <a:r>
              <a:rPr lang="sk-SK" b="1" dirty="0"/>
              <a:t>v okolí ktorého robil svoje pokusy </a:t>
            </a:r>
          </a:p>
          <a:p>
            <a:pPr algn="ctr"/>
            <a:r>
              <a:rPr lang="sk-SK" b="1" dirty="0"/>
              <a:t>s lietajúcim aparátom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024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Picture 2" descr="F:\A1TerabajtZalohovanie\1TBDisc\Nagy\korenovisko.jpg">
            <a:extLst>
              <a:ext uri="{FF2B5EF4-FFF2-40B4-BE49-F238E27FC236}">
                <a16:creationId xmlns:a16="http://schemas.microsoft.com/office/drawing/2014/main" id="{273B2581-F5B6-4F04-A3E1-36F4379C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" y="1252794"/>
            <a:ext cx="3529012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5">
            <a:extLst>
              <a:ext uri="{FF2B5EF4-FFF2-40B4-BE49-F238E27FC236}">
                <a16:creationId xmlns:a16="http://schemas.microsoft.com/office/drawing/2014/main" id="{EFE5F6B8-8A2C-4288-90D2-AE6836501158}"/>
              </a:ext>
            </a:extLst>
          </p:cNvPr>
          <p:cNvSpPr txBox="1"/>
          <p:nvPr/>
        </p:nvSpPr>
        <p:spPr>
          <a:xfrm>
            <a:off x="4363128" y="2060848"/>
            <a:ext cx="4673367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400" b="1" dirty="0">
                <a:solidFill>
                  <a:srgbClr val="000000"/>
                </a:solidFill>
                <a:cs typeface="Arial" charset="0"/>
              </a:rPr>
              <a:t>Nezabudnime na korene, z ktorých sme vzišli. </a:t>
            </a:r>
          </a:p>
          <a:p>
            <a:pPr algn="ctr">
              <a:defRPr/>
            </a:pPr>
            <a:r>
              <a:rPr lang="sk-SK" sz="2400" b="1" dirty="0">
                <a:solidFill>
                  <a:srgbClr val="000000"/>
                </a:solidFill>
                <a:cs typeface="Arial" charset="0"/>
              </a:rPr>
              <a:t>Mnohí z nás dokážu dôstojne pokračovať v práci našich predchodcov preto,</a:t>
            </a:r>
          </a:p>
          <a:p>
            <a:pPr algn="ctr">
              <a:defRPr/>
            </a:pPr>
            <a:r>
              <a:rPr lang="sk-SK" sz="2400" b="1" dirty="0">
                <a:solidFill>
                  <a:srgbClr val="000000"/>
                </a:solidFill>
                <a:cs typeface="Arial" charset="0"/>
              </a:rPr>
              <a:t>lebo stoja na pleciach obrov.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E34C69C-C69D-4ED7-B080-1F03E73FB435}"/>
              </a:ext>
            </a:extLst>
          </p:cNvPr>
          <p:cNvSpPr txBox="1"/>
          <p:nvPr/>
        </p:nvSpPr>
        <p:spPr>
          <a:xfrm>
            <a:off x="6199940" y="5805264"/>
            <a:ext cx="24983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Ďakujem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za pozornosť.</a:t>
            </a:r>
          </a:p>
        </p:txBody>
      </p:sp>
    </p:spTree>
    <p:extLst>
      <p:ext uri="{BB962C8B-B14F-4D97-AF65-F5344CB8AC3E}">
        <p14:creationId xmlns:p14="http://schemas.microsoft.com/office/powerpoint/2010/main" val="25611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0"/>
            <a:ext cx="9143999" cy="72073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6A586F9-A1CC-43FA-9051-DA4A998BFA9F}"/>
              </a:ext>
            </a:extLst>
          </p:cNvPr>
          <p:cNvSpPr txBox="1">
            <a:spLocks/>
          </p:cNvSpPr>
          <p:nvPr/>
        </p:nvSpPr>
        <p:spPr>
          <a:xfrm>
            <a:off x="107504" y="548680"/>
            <a:ext cx="8928991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400" b="1" dirty="0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1422410-6DBE-40DB-8BED-91F8F279D90F}"/>
              </a:ext>
            </a:extLst>
          </p:cNvPr>
          <p:cNvSpPr/>
          <p:nvPr/>
        </p:nvSpPr>
        <p:spPr>
          <a:xfrm>
            <a:off x="4374120" y="4045786"/>
            <a:ext cx="446474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900" b="1" dirty="0"/>
              <a:t> </a:t>
            </a:r>
            <a:r>
              <a:rPr lang="sk-SK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 roku 1849 bol vo Viedni založený Ríšsky geologický ústav, ktorého riaditeľom sa stal prof. </a:t>
            </a:r>
            <a:r>
              <a:rPr lang="sk-SK" sz="19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Haidinger</a:t>
            </a:r>
            <a:r>
              <a:rPr lang="sk-SK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sk-SK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Pamätajúc si talentovaného študenta  D. Štúra, od 15. mája 1850 ho zamestnal.</a:t>
            </a:r>
          </a:p>
          <a:p>
            <a:pPr algn="ctr"/>
            <a:r>
              <a:rPr lang="sk-SK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42 rokoch, 5 mesiacoch a 15 dňoch z postu riaditeľa s najvyššími poctami odišiel do výslužby. </a:t>
            </a:r>
            <a:endParaRPr lang="sk-SK" sz="1900" b="1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67125832-CE27-4FDA-A395-68C5A2511340}"/>
              </a:ext>
            </a:extLst>
          </p:cNvPr>
          <p:cNvSpPr/>
          <p:nvPr/>
        </p:nvSpPr>
        <p:spPr>
          <a:xfrm>
            <a:off x="539550" y="664682"/>
            <a:ext cx="84249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 roku 1847 Štúr dostal štipendium na Baníckej a lesníckej akadémii vo vtedajšom európskom centre baníctva a vedy v Banskej Štiavnici. </a:t>
            </a:r>
            <a:endParaRPr lang="sk-SK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F4B7F3A-ABA5-4967-ADF8-BAA1CE83D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899800"/>
            <a:ext cx="3735830" cy="2577723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C231B172-BF5D-4945-BF9D-6DBE41FDA423}"/>
              </a:ext>
            </a:extLst>
          </p:cNvPr>
          <p:cNvSpPr/>
          <p:nvPr/>
        </p:nvSpPr>
        <p:spPr>
          <a:xfrm>
            <a:off x="1187624" y="3082605"/>
            <a:ext cx="417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 </a:t>
            </a: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6B5CEE-04EB-4746-9912-07D8156C2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7" y="1497102"/>
            <a:ext cx="2944214" cy="2106057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39F02F7E-334C-4FB6-9C5A-102A39B7C7DA}"/>
              </a:ext>
            </a:extLst>
          </p:cNvPr>
          <p:cNvSpPr/>
          <p:nvPr/>
        </p:nvSpPr>
        <p:spPr>
          <a:xfrm>
            <a:off x="107504" y="3538585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 Jedna z najstarších budov Baníckej a lesníckej akadémie v Banskej Štiavnici v minulosti a teraz</a:t>
            </a:r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428F786-DCCB-4194-88F4-F3AEED6A9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14" y="1421785"/>
            <a:ext cx="2980372" cy="2106056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36151617-1B3C-44A1-B484-A593FC75CC12}"/>
              </a:ext>
            </a:extLst>
          </p:cNvPr>
          <p:cNvSpPr/>
          <p:nvPr/>
        </p:nvSpPr>
        <p:spPr>
          <a:xfrm>
            <a:off x="273123" y="6434975"/>
            <a:ext cx="417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 Bývalý Ríšsky geologický ústav vo Viedni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996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03CE9561-7C11-461E-8096-9B87545ECC94}"/>
              </a:ext>
            </a:extLst>
          </p:cNvPr>
          <p:cNvSpPr/>
          <p:nvPr/>
        </p:nvSpPr>
        <p:spPr>
          <a:xfrm>
            <a:off x="0" y="853522"/>
            <a:ext cx="5378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Štúr vo svojom celoživotnom bádaní vzácne spojil vedecké skúmanie neživej i živej prírody. </a:t>
            </a:r>
          </a:p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Popri namáhavých </a:t>
            </a:r>
            <a:r>
              <a:rPr lang="sk-SK" dirty="0">
                <a:latin typeface="Arial Black" panose="020B0A04020102020204" pitchFamily="34" charset="0"/>
                <a:ea typeface="Times New Roman" panose="02020603050405020304" pitchFamily="18" charset="0"/>
              </a:rPr>
              <a:t>geologických</a:t>
            </a:r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 terénnych túrach sa venoval aj rastlinám. Odhalil súvislosť medzi rozšírením rastlinstva a geologickým podkladom, ale aj premenlivosť rastlinných druhov podľa ich životných podmienok. </a:t>
            </a:r>
          </a:p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Jeho dielo </a:t>
            </a:r>
          </a:p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UEBER DER EINFLUSS DES BODENS AUF DIE VERTHEILUNG DER PFLANZEN (1856) </a:t>
            </a:r>
          </a:p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vyšlo tri roky pred Darwinovým dielom </a:t>
            </a:r>
            <a:r>
              <a:rPr lang="sk-SK" b="1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O vývoji druhov</a:t>
            </a:r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Okrem toho, počas 11 rokov neúnavných zberov popri terénnej práci geológa zostavil najúplnejšiu zbierku na svete rastlinky, ktorá  pre Štúrov skromný pôvod má symbolické meno – </a:t>
            </a:r>
          </a:p>
          <a:p>
            <a:pPr algn="ctr"/>
            <a:r>
              <a:rPr lang="sk-SK" b="1" i="1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Draba</a:t>
            </a:r>
            <a:r>
              <a:rPr lang="sk-SK" b="1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sk-SK" b="1" i="1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verna</a:t>
            </a:r>
            <a:r>
              <a:rPr lang="sk-SK" b="1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– Jarmila (</a:t>
            </a:r>
            <a:r>
              <a:rPr lang="sk-SK" b="1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chudôbka</a:t>
            </a:r>
            <a:r>
              <a:rPr lang="sk-SK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) jarná. </a:t>
            </a:r>
            <a:endParaRPr lang="sk-SK" b="1" dirty="0">
              <a:latin typeface="Arial Black" panose="020B0A04020102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BDF28A9-2CC1-46A9-85EB-B77B836ED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83" y="980728"/>
            <a:ext cx="361610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F5965D7-8FAF-4973-A01E-D1AEBE7E9568}"/>
              </a:ext>
            </a:extLst>
          </p:cNvPr>
          <p:cNvSpPr/>
          <p:nvPr/>
        </p:nvSpPr>
        <p:spPr>
          <a:xfrm>
            <a:off x="174163" y="782511"/>
            <a:ext cx="8795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Ťažiskom jeho práce však bola geológia a paleontológia. Už ako 20-ročný publikoval vo Viedni svoju prvú vedeckú prácu o geologickom výskume okolia Bratislavy a Modry.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Terénne výskumy absolvoval v okolí Viedne, Tábora, Ľvova, na Morave, v Štajersku, Korutánsku, Tirolsku, Chorvátsku, Taliansku, Sedmohradsku a v povodí </a:t>
            </a:r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Dnestra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Jeho obrovská práca sa stala pilierom prvej prehľadnej geologickej mapy bývalej rakúsko-uhorskej monarchie.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1DF6856-A4CA-4412-9B69-ABB61CB98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7667"/>
            <a:ext cx="4887447" cy="351085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2E7C750-0C2E-44DF-A60B-178E999ED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20" y="3238883"/>
            <a:ext cx="3780036" cy="2813524"/>
          </a:xfrm>
          <a:prstGeom prst="rect">
            <a:avLst/>
          </a:prstGeom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CC9DD6C0-E8F0-4BC0-9404-617B48264ECC}"/>
              </a:ext>
            </a:extLst>
          </p:cNvPr>
          <p:cNvSpPr/>
          <p:nvPr/>
        </p:nvSpPr>
        <p:spPr>
          <a:xfrm>
            <a:off x="4942681" y="6155799"/>
            <a:ext cx="417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 Náhľad do jedného z množstva terénnych denníkov D. Štúra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043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761410"/>
            <a:ext cx="91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Listom geologických máp zostaveným pod jeho vedením, ktoré slúžili ako podklad prvej prehľadnej geologickej mapy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rakúsko-uhorskej monarchie,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bola v máji 1862 na Svetovej výstave v Londýne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udelená zlatá medaila.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FE11119-A70F-4F68-85F4-6ACB97703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625">
            <a:off x="2215185" y="5208454"/>
            <a:ext cx="4181099" cy="1540405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6E7DC189-22CF-4036-A9F9-E520B599D00B}"/>
              </a:ext>
            </a:extLst>
          </p:cNvPr>
          <p:cNvSpPr/>
          <p:nvPr/>
        </p:nvSpPr>
        <p:spPr>
          <a:xfrm>
            <a:off x="3491880" y="5461540"/>
            <a:ext cx="417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/>
              <a:t> Terénne kladivo D. Štúra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795055D-C191-4D38-A53A-7B1768E88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2440979"/>
            <a:ext cx="4909538" cy="25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7407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Štúr nemohol obísť ani územie Slovenska. S praktickými skúsenosťami z Východných Álp vykonal prvé systematické mapovanie väčšej časti Slovenska a položil základy geológie Západných Karpát.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Postupne spracúval jednotlivé pohoria spolu s priľahlými oblasťami – Malé Karpaty, Myjavskú pahorkatinu, Biele Karpaty, povodie Váhu a Nitry, Javorníky, Kysuckú vrchovinu, Považský Inovec, Strážovské vrchy, Veľkú Fatru, Malú Fatru, Oravskú Maguru, Chočské vrchy, Nízke Tatry, Vysoké Tatry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a Spišsko-gemerské rudohorie.</a:t>
            </a:r>
          </a:p>
        </p:txBody>
      </p:sp>
      <p:pic>
        <p:nvPicPr>
          <p:cNvPr id="1026" name="Picture 2" descr="profilPrazn">
            <a:extLst>
              <a:ext uri="{FF2B5EF4-FFF2-40B4-BE49-F238E27FC236}">
                <a16:creationId xmlns:a16="http://schemas.microsoft.com/office/drawing/2014/main" id="{E0898D0C-A247-42FF-A8AF-151429CC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2069"/>
            <a:ext cx="7269441" cy="161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81A5075E-6518-46C2-809C-7B14702D7F12}"/>
              </a:ext>
            </a:extLst>
          </p:cNvPr>
          <p:cNvSpPr/>
          <p:nvPr/>
        </p:nvSpPr>
        <p:spPr>
          <a:xfrm>
            <a:off x="430565" y="4356133"/>
            <a:ext cx="858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Geologický profil: </a:t>
            </a:r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Praznov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Prenčín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Domaniža z práce o povodí Váhu a Nitry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profilRozs">
            <a:extLst>
              <a:ext uri="{FF2B5EF4-FFF2-40B4-BE49-F238E27FC236}">
                <a16:creationId xmlns:a16="http://schemas.microsoft.com/office/drawing/2014/main" id="{0D5F5C45-4A8D-48C1-B6A7-85F0B61C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69" y="4700001"/>
            <a:ext cx="6180623" cy="18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B1BF8E29-CD54-41A3-9105-B3C8F0E21005}"/>
              </a:ext>
            </a:extLst>
          </p:cNvPr>
          <p:cNvSpPr/>
          <p:nvPr/>
        </p:nvSpPr>
        <p:spPr>
          <a:xfrm>
            <a:off x="1806465" y="6488668"/>
            <a:ext cx="573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Geologický profil </a:t>
            </a:r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Rozsutca</a:t>
            </a:r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 okolia podľa D. Štúra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2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073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19BE994-80F1-4150-9EBE-B11B98169EAE}"/>
              </a:ext>
            </a:extLst>
          </p:cNvPr>
          <p:cNvSpPr txBox="1">
            <a:spLocks/>
          </p:cNvSpPr>
          <p:nvPr/>
        </p:nvSpPr>
        <p:spPr>
          <a:xfrm>
            <a:off x="1" y="879343"/>
            <a:ext cx="914399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800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1ACA8B5-B5B0-4FDF-A400-FEB2E8A2B570}"/>
              </a:ext>
            </a:extLst>
          </p:cNvPr>
          <p:cNvSpPr/>
          <p:nvPr/>
        </p:nvSpPr>
        <p:spPr>
          <a:xfrm>
            <a:off x="0" y="740700"/>
            <a:ext cx="91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Prvý rozpoznal geologickú pozíciu karpatských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melafýrov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stratigrafie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uviedol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keuper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lunzské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reingrabenské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grestenské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vrstvy. Je tvorcom základov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stratigrafie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nesmierne zložitého bradlového pásma.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Podľa vlastných paleontologických nálezov v bradlovom pásme na Považí vymedzil oddelenia strednej (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doger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) a vrchnej jury (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malm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Prvý určil strednú kriedu na Považí aj na Orave. </a:t>
            </a:r>
          </a:p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Zaviedol mnohé názvy, ktoré používame v odborných prácach dodnes: púchovské sliene,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orlovské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vrstvy,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upohlavské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zlepence,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praznovské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vrstvy, súľovské zlepence a iné.</a:t>
            </a:r>
          </a:p>
        </p:txBody>
      </p:sp>
      <p:pic>
        <p:nvPicPr>
          <p:cNvPr id="2050" name="Picture 2" descr="KresbyRam">
            <a:extLst>
              <a:ext uri="{FF2B5EF4-FFF2-40B4-BE49-F238E27FC236}">
                <a16:creationId xmlns:a16="http://schemas.microsoft.com/office/drawing/2014/main" id="{48CFE4F0-1F79-4472-82CF-0920437E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" y="3559804"/>
            <a:ext cx="2794800" cy="21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86ADF2-D882-439F-9A55-6A5455CD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" y="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1" name="Picture 3" descr="http://www.geology.sk/images/profil/FloraKrem1.jpg">
            <a:extLst>
              <a:ext uri="{FF2B5EF4-FFF2-40B4-BE49-F238E27FC236}">
                <a16:creationId xmlns:a16="http://schemas.microsoft.com/office/drawing/2014/main" id="{97E262FA-A3C6-45FF-9FCE-2FA42FCD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64" y="3818168"/>
            <a:ext cx="29714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loraKrem2">
            <a:extLst>
              <a:ext uri="{FF2B5EF4-FFF2-40B4-BE49-F238E27FC236}">
                <a16:creationId xmlns:a16="http://schemas.microsoft.com/office/drawing/2014/main" id="{0C78BD5C-A9A3-4142-A7FF-BDA8D216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9520"/>
            <a:ext cx="2959800" cy="22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7F633FBB-CE93-4B2B-9CDC-95085DBBB733}"/>
              </a:ext>
            </a:extLst>
          </p:cNvPr>
          <p:cNvSpPr/>
          <p:nvPr/>
        </p:nvSpPr>
        <p:spPr>
          <a:xfrm>
            <a:off x="0" y="5849880"/>
            <a:ext cx="3039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Štúrove kresby </a:t>
            </a:r>
          </a:p>
          <a:p>
            <a:pPr algn="ctr"/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skamenených </a:t>
            </a:r>
          </a:p>
          <a:p>
            <a:pPr algn="ctr"/>
            <a:r>
              <a:rPr lang="sk-SK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ramenonožcov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B06A716F-72F6-4926-916C-39CBA6482E29}"/>
              </a:ext>
            </a:extLst>
          </p:cNvPr>
          <p:cNvSpPr/>
          <p:nvPr/>
        </p:nvSpPr>
        <p:spPr>
          <a:xfrm>
            <a:off x="3553794" y="6071235"/>
            <a:ext cx="4968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Štúrov príspevok k poznaniu skamenených </a:t>
            </a:r>
          </a:p>
          <a:p>
            <a:r>
              <a:rPr lang="sk-SK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odtlačkov flóry sladkovodných vápencov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772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2323</Words>
  <Application>Microsoft Office PowerPoint</Application>
  <PresentationFormat>Prezentácia na obrazovke (4:3)</PresentationFormat>
  <Paragraphs>186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Motív Office</vt:lpstr>
      <vt:lpstr>Dionýz Štúr 2. apríl 1827 – 9. október 1893</vt:lpstr>
      <vt:lpstr>Jeho rodný dom s pamätnou tabuľou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verzia</dc:title>
  <dc:creator>Rudolf Szatlmayer</dc:creator>
  <cp:lastModifiedBy>Alexander Nagy</cp:lastModifiedBy>
  <cp:revision>125</cp:revision>
  <dcterms:created xsi:type="dcterms:W3CDTF">2023-05-10T05:52:11Z</dcterms:created>
  <dcterms:modified xsi:type="dcterms:W3CDTF">2025-04-29T12:31:04Z</dcterms:modified>
</cp:coreProperties>
</file>