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22" r:id="rId2"/>
    <p:sldId id="325" r:id="rId3"/>
    <p:sldId id="310" r:id="rId4"/>
    <p:sldId id="309" r:id="rId5"/>
    <p:sldId id="316" r:id="rId6"/>
    <p:sldId id="315" r:id="rId7"/>
    <p:sldId id="317" r:id="rId8"/>
    <p:sldId id="313" r:id="rId9"/>
    <p:sldId id="312" r:id="rId10"/>
    <p:sldId id="318" r:id="rId11"/>
    <p:sldId id="320" r:id="rId12"/>
    <p:sldId id="311" r:id="rId13"/>
    <p:sldId id="314" r:id="rId14"/>
    <p:sldId id="323" r:id="rId15"/>
    <p:sldId id="328" r:id="rId16"/>
    <p:sldId id="295" r:id="rId17"/>
  </p:sldIdLst>
  <p:sldSz cx="9144000" cy="6858000" type="screen4x3"/>
  <p:notesSz cx="6858000" cy="9144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1C7C85-ACCE-4CE4-B2CF-411B59C40160}" type="datetimeFigureOut">
              <a:rPr lang="sk-SK"/>
              <a:pPr>
                <a:defRPr/>
              </a:pPr>
              <a:t>5. 8. 2013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2BDF47-31E6-48E1-9B71-C04CE7AD89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1817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DB8144-7BCB-4386-A9F2-BC45A5A6064C}" type="datetimeFigureOut">
              <a:rPr lang="sk-SK"/>
              <a:pPr>
                <a:defRPr/>
              </a:pPr>
              <a:t>5. 8. 2013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2F5E55-7724-4E44-8AAC-6BB3F485E6A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04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937D-F2EF-415F-A19C-9A61C4ADBD8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583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5998-2DF9-4A55-9EC2-DD9354CE6F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03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40513" y="981075"/>
            <a:ext cx="2057400" cy="54006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68313" y="981075"/>
            <a:ext cx="6019800" cy="54006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46951-659C-4219-BD7A-C424633396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73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AF03-81B8-434F-8A56-5B5F4C17F6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08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0655-475D-44CA-BA36-B27E8283FB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33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23495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9313" y="23495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9185-301C-4D42-9337-DA70885CD4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8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A8BB-8C3C-4045-AA90-53770ED871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954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9E663-D938-4A77-81A9-F1F5675AA8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4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395288" y="6597650"/>
            <a:ext cx="2133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32138" y="6597650"/>
            <a:ext cx="289718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</a:t>
            </a:r>
            <a:r>
              <a:rPr lang="sk-SK" baseline="30000"/>
              <a:t>th</a:t>
            </a:r>
            <a:r>
              <a:rPr lang="sk-SK"/>
              <a:t>ISEG, AVEIRO 2012, </a:t>
            </a:r>
            <a:r>
              <a:rPr lang="sk-SK" err="1"/>
              <a:t>Portugal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400800" y="6597650"/>
            <a:ext cx="2392363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8B7C-F4E4-4680-B0ED-FE10605DCF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190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659563" y="6597650"/>
            <a:ext cx="2133600" cy="371475"/>
          </a:xfrm>
        </p:spPr>
        <p:txBody>
          <a:bodyPr/>
          <a:lstStyle>
            <a:lvl1pPr>
              <a:defRPr sz="1000" b="1"/>
            </a:lvl1pPr>
          </a:lstStyle>
          <a:p>
            <a:pPr>
              <a:defRPr/>
            </a:pPr>
            <a:r>
              <a:rPr lang="sk-SK"/>
              <a:t>9</a:t>
            </a:r>
            <a:r>
              <a:rPr lang="sk-SK" baseline="30000"/>
              <a:t>th</a:t>
            </a:r>
            <a:r>
              <a:rPr lang="sk-SK"/>
              <a:t>ISEG, AVEIRO 2012, </a:t>
            </a:r>
            <a:r>
              <a:rPr lang="sk-SK" err="1"/>
              <a:t>Portugal</a:t>
            </a:r>
            <a:r>
              <a:rPr lang="sk-SK"/>
              <a:t> </a:t>
            </a:r>
            <a:fld id="{C97E1F52-611B-4CB0-9112-5136B6FBF780}" type="slidenum">
              <a:rPr lang="sk-SK" sz="800" b="0"/>
              <a:pPr>
                <a:defRPr/>
              </a:pPr>
              <a:t>‹#›</a:t>
            </a:fld>
            <a:endParaRPr lang="sk-SK" sz="800" b="0"/>
          </a:p>
        </p:txBody>
      </p:sp>
    </p:spTree>
    <p:extLst>
      <p:ext uri="{BB962C8B-B14F-4D97-AF65-F5344CB8AC3E}">
        <p14:creationId xmlns:p14="http://schemas.microsoft.com/office/powerpoint/2010/main" val="296220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CE60-5130-4A72-AAC4-E3B8CAEEAE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5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42000">
              <a:srgbClr val="D49E6C"/>
            </a:gs>
            <a:gs pos="72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3495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97650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7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sk-SK"/>
              <a:t>9thISEG, AVEIRO 2012, Portugal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597650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33EBF2-0298-4E2B-AFA4-9B7AAFBA63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916238" y="6524625"/>
            <a:ext cx="6227762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33425"/>
            <a:ext cx="6227763" cy="0"/>
          </a:xfrm>
          <a:prstGeom prst="line">
            <a:avLst/>
          </a:prstGeom>
          <a:noFill/>
          <a:ln w="1016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62875" y="561975"/>
            <a:ext cx="1381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k-SK" sz="1200" b="1" smtClean="0">
                <a:solidFill>
                  <a:schemeClr val="bg2"/>
                </a:solidFill>
              </a:rPr>
              <a:t>www.geology.sk</a:t>
            </a:r>
          </a:p>
        </p:txBody>
      </p:sp>
      <p:pic>
        <p:nvPicPr>
          <p:cNvPr id="1034" name="Picture 10" descr="bener_powerpoint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80" r:id="rId7"/>
    <p:sldLayoutId id="2147483881" r:id="rId8"/>
    <p:sldLayoutId id="2147483877" r:id="rId9"/>
    <p:sldLayoutId id="2147483878" r:id="rId10"/>
    <p:sldLayoutId id="21474838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1047690"/>
            <a:ext cx="7929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used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risk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estimate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interpretation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map</a:t>
            </a:r>
            <a:r>
              <a:rPr lang="sk-S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visualization</a:t>
            </a:r>
            <a:endParaRPr lang="sk-SK" sz="2000" b="1" dirty="0">
              <a:solidFill>
                <a:srgbClr val="FFFF00"/>
              </a:solidFill>
            </a:endParaRPr>
          </a:p>
        </p:txBody>
      </p:sp>
      <p:sp>
        <p:nvSpPr>
          <p:cNvPr id="6" name="Text Box 138"/>
          <p:cNvSpPr txBox="1">
            <a:spLocks noChangeArrowheads="1"/>
          </p:cNvSpPr>
          <p:nvPr/>
        </p:nvSpPr>
        <p:spPr bwMode="auto">
          <a:xfrm>
            <a:off x="1524000" y="1905000"/>
            <a:ext cx="15732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sk-SK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7" name="Text Box 139"/>
          <p:cNvSpPr txBox="1">
            <a:spLocks noChangeArrowheads="1"/>
          </p:cNvSpPr>
          <p:nvPr/>
        </p:nvSpPr>
        <p:spPr bwMode="auto">
          <a:xfrm>
            <a:off x="1524000" y="3983235"/>
            <a:ext cx="15732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 </a:t>
            </a:r>
            <a:r>
              <a:rPr lang="sk-SK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RISK</a:t>
            </a:r>
            <a:endParaRPr lang="sk-SK" sz="1400" b="1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19092" y="789801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0429"/>
          <a:stretch/>
        </p:blipFill>
        <p:spPr bwMode="auto">
          <a:xfrm>
            <a:off x="1600200" y="2259013"/>
            <a:ext cx="3611880" cy="1246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7"/>
          <a:stretch/>
        </p:blipFill>
        <p:spPr bwMode="auto">
          <a:xfrm>
            <a:off x="1596188" y="4291012"/>
            <a:ext cx="5577840" cy="2109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524000" y="3505200"/>
            <a:ext cx="467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 Index (HI)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0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59956" y="937736"/>
            <a:ext cx="865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ingestion by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0" y="1447800"/>
            <a:ext cx="8547010" cy="41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52400" y="5572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10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382722" y="713601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8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1" y="1447800"/>
            <a:ext cx="8670436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9956" y="937736"/>
            <a:ext cx="865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ingestion by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52400" y="56489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6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382722" y="713601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4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52401" y="1371600"/>
            <a:ext cx="8859612" cy="4261384"/>
            <a:chOff x="152401" y="1371600"/>
            <a:chExt cx="8859612" cy="426138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1371600"/>
              <a:ext cx="8859612" cy="4261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599" y="4665663"/>
              <a:ext cx="3657601" cy="914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Obdĺžnik 2"/>
          <p:cNvSpPr/>
          <p:nvPr/>
        </p:nvSpPr>
        <p:spPr>
          <a:xfrm>
            <a:off x="228600" y="914400"/>
            <a:ext cx="869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carcinogenic disease occurrence due to groundwater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ingestion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adult population of the Slovak Republic - MUNICIPALITIES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875826" y="713601"/>
            <a:ext cx="4006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52400" y="5662136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limit 0.0005 mg.l</a:t>
            </a:r>
            <a:r>
              <a:rPr lang="sk-SK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26473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33715" y="1447800"/>
            <a:ext cx="8869971" cy="4267200"/>
            <a:chOff x="133715" y="1295400"/>
            <a:chExt cx="8869971" cy="4267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15" y="1295400"/>
              <a:ext cx="8869971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494" y="4472814"/>
              <a:ext cx="3348906" cy="1089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Obdĺžnik 2"/>
          <p:cNvSpPr/>
          <p:nvPr/>
        </p:nvSpPr>
        <p:spPr>
          <a:xfrm>
            <a:off x="159638" y="914400"/>
            <a:ext cx="8755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carcinogenic disease occurrence due to soil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population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additive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model)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Slovak Republic - MUNICIPALITIES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576023" y="713601"/>
            <a:ext cx="3339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52400" y="5715000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a.)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occurence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b.)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depositions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As-rich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by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26760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38267" y="120009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>
                <a:solidFill>
                  <a:srgbClr val="002060"/>
                </a:solidFill>
              </a:rPr>
              <a:t>Conclusions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8600" y="19050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geochemical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285750" indent="-285750" algn="just">
              <a:buFontTx/>
              <a:buChar char="-"/>
            </a:pPr>
            <a:endParaRPr lang="sk-SK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comprehensible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serve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detail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sk-SK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just"/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antimony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in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roundwater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sk-SK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negligible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7" name="Šípka dolu 6"/>
          <p:cNvSpPr/>
          <p:nvPr/>
        </p:nvSpPr>
        <p:spPr bwMode="auto">
          <a:xfrm>
            <a:off x="4131502" y="2514600"/>
            <a:ext cx="398778" cy="457200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82419" y="1143000"/>
            <a:ext cx="875576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remarks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sk-SK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uncertainties</a:t>
            </a:r>
            <a:r>
              <a:rPr lang="sk-SK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/>
            <a:endParaRPr lang="sk-SK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maximum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summmary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probably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or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just"/>
            <a:endParaRPr lang="sk-SK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geochemical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quantification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comprehensible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risk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 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interpolation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partially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non-contaminated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deficit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macro-elements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Mg;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  <a:p>
            <a:pPr algn="just"/>
            <a:endParaRPr lang="sk-SK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dealed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„GEOHEALTH“ ,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www.geology.sk</a:t>
            </a: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sk-SK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geohealth</a:t>
            </a: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BlokTextu 2"/>
          <p:cNvSpPr txBox="1">
            <a:spLocks noChangeArrowheads="1"/>
          </p:cNvSpPr>
          <p:nvPr/>
        </p:nvSpPr>
        <p:spPr bwMode="auto">
          <a:xfrm>
            <a:off x="990600" y="2239963"/>
            <a:ext cx="6781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06475" y="4648200"/>
            <a:ext cx="74961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Acknowledgement</a:t>
            </a:r>
          </a:p>
          <a:p>
            <a:pPr algn="just" eaLnBrk="0" hangingPunct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This research has been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perfo</a:t>
            </a:r>
            <a:r>
              <a:rPr lang="sk-SK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med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within the project LIFE10 ENV/SK/000086 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„The impact of geological environment on health status of residents of the Slovak Republic“ </a:t>
            </a:r>
            <a:endParaRPr lang="sk-SK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financially supported by the EU’s funding instrument for the environment – Life+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programme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.</a:t>
            </a:r>
          </a:p>
        </p:txBody>
      </p:sp>
      <p:pic>
        <p:nvPicPr>
          <p:cNvPr id="5125" name="Picture 10" descr="Mzp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726113"/>
            <a:ext cx="6572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lif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26113"/>
            <a:ext cx="9144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pic>
        <p:nvPicPr>
          <p:cNvPr id="8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1905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59638" y="762000"/>
            <a:ext cx="8755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table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performed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</a:t>
            </a:r>
            <a:r>
              <a:rPr lang="sk-SK" sz="1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sk-SK" sz="1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endParaRPr lang="en-US" sz="1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879896"/>
              </p:ext>
            </p:extLst>
          </p:nvPr>
        </p:nvGraphicFramePr>
        <p:xfrm>
          <a:off x="1176306" y="1742536"/>
          <a:ext cx="5224494" cy="442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8363"/>
                <a:gridCol w="550055"/>
                <a:gridCol w="594782"/>
                <a:gridCol w="881094"/>
                <a:gridCol w="762000"/>
                <a:gridCol w="838200"/>
              </a:tblGrid>
              <a:tr h="148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000" b="1" dirty="0" err="1" smtClean="0">
                          <a:effectLst/>
                        </a:rPr>
                        <a:t>District</a:t>
                      </a:r>
                      <a:r>
                        <a:rPr lang="sk-SK" sz="1000" b="1" dirty="0" smtClean="0">
                          <a:effectLst/>
                        </a:rPr>
                        <a:t>/</a:t>
                      </a:r>
                      <a:r>
                        <a:rPr lang="sk-SK" sz="1000" b="1" dirty="0" err="1" smtClean="0">
                          <a:effectLst/>
                        </a:rPr>
                        <a:t>Region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C</a:t>
                      </a:r>
                      <a:r>
                        <a:rPr lang="en-US" sz="1000" b="1" baseline="-25000">
                          <a:effectLst/>
                        </a:rPr>
                        <a:t>As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HQ</a:t>
                      </a:r>
                      <a:r>
                        <a:rPr lang="sk-SK" sz="1000" b="1" baseline="-25000" dirty="0" err="1" smtClean="0">
                          <a:effectLst/>
                        </a:rPr>
                        <a:t>adult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err="1" smtClean="0">
                          <a:effectLst/>
                          <a:latin typeface="Times New Roman"/>
                          <a:ea typeface="Times New Roman"/>
                        </a:rPr>
                        <a:t>Chronic</a:t>
                      </a: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 risk 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ELCR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err="1" smtClean="0">
                          <a:effectLst/>
                          <a:latin typeface="Times New Roman"/>
                          <a:ea typeface="Times New Roman"/>
                        </a:rPr>
                        <a:t>Cancer</a:t>
                      </a: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 risk 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FFC000"/>
                    </a:solidFill>
                  </a:tcPr>
                </a:tc>
              </a:tr>
              <a:tr h="29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Bratislavský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0.0025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2.32E-01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1.04E-04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</a:tr>
              <a:tr h="243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Bratislava 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1.01E-01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4.55E-05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Bratislava II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0.0009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8.68E-02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3.90E-05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Bratislava III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1.41E-01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6.36E-05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Bratislava IV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1.12E-01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5.02E-05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Bratislava V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0.0009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8.14E-02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3.66E-05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Malacky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0.0031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2.89E-01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1.30E-04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Pezinok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0.0024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2.26E-01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1.02E-04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Senec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0.0022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2.05E-01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9.23E-05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97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Trnavský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1.11E-01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5.00E-05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Dunajská Streda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1.12E-01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5.04E-05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Galanta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1.36E-01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6.13E-05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Hlohovec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0.0007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6.71E-02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3.02E-05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6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Piešťany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0.0008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7.16E-02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3.22E-05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Senica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1.40E-01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6.30E-05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Skalica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1.38E-01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6.21E-05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Trnava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0.0008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8.09E-02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3.64E-05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  <a:tr h="214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Trenčiansky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0.0044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4.22E-01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1.90E-04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>
                    <a:solidFill>
                      <a:srgbClr val="92D050"/>
                    </a:solidFill>
                  </a:tcPr>
                </a:tc>
              </a:tr>
              <a:tr h="2030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</a:rPr>
                        <a:t>Bánovce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nad</a:t>
                      </a:r>
                      <a:r>
                        <a:rPr lang="en-US" sz="1000" b="1" dirty="0">
                          <a:effectLst/>
                        </a:rPr>
                        <a:t> </a:t>
                      </a:r>
                      <a:r>
                        <a:rPr lang="en-US" sz="1000" b="1" dirty="0" err="1">
                          <a:effectLst/>
                        </a:rPr>
                        <a:t>Bebravou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0.0011</a:t>
                      </a:r>
                      <a:endParaRPr lang="en-US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9.99E-02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4.49E-05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000" b="1" dirty="0" smtClean="0">
                          <a:effectLst/>
                          <a:latin typeface="Times New Roman"/>
                          <a:ea typeface="Times New Roman"/>
                        </a:rPr>
                        <a:t>1-3</a:t>
                      </a:r>
                      <a:endParaRPr lang="en-US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56" marR="30156" marT="0" marB="0" anchor="b"/>
                </a:tc>
              </a:tr>
            </a:tbl>
          </a:graphicData>
        </a:graphic>
      </p:graphicFrame>
      <p:sp>
        <p:nvSpPr>
          <p:cNvPr id="5" name="Obdĺžnik 4"/>
          <p:cNvSpPr/>
          <p:nvPr/>
        </p:nvSpPr>
        <p:spPr>
          <a:xfrm>
            <a:off x="990601" y="1337846"/>
            <a:ext cx="6629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1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xample</a:t>
            </a:r>
            <a:r>
              <a:rPr lang="sk-SK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sk-SK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</a:t>
            </a:r>
            <a:r>
              <a:rPr lang="sk-SK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sk-SK" sz="1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endParaRPr lang="en-US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66800" y="6172200"/>
            <a:ext cx="6553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sk-SK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www.geology.sk</a:t>
            </a:r>
            <a:r>
              <a:rPr lang="sk-SK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sk-SK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geohealth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8" name="Obdĺžnik 7"/>
          <p:cNvSpPr/>
          <p:nvPr/>
        </p:nvSpPr>
        <p:spPr>
          <a:xfrm>
            <a:off x="6629400" y="2057400"/>
            <a:ext cx="2362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  <a:r>
              <a:rPr lang="sk-SK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l"/>
            <a:endParaRPr lang="sk-SK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2883 </a:t>
            </a:r>
            <a:r>
              <a:rPr lang="sk-SK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/>
            <a:endParaRPr lang="sk-SK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 </a:t>
            </a:r>
            <a:r>
              <a:rPr lang="sk-SK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districts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/>
            <a:endParaRPr lang="sk-SK" sz="16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sk-SK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</a:t>
            </a:r>
            <a:r>
              <a:rPr lang="sk-SK" sz="1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8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7" y="1828800"/>
            <a:ext cx="85750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59956" y="937736"/>
            <a:ext cx="86554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groundwater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population 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Ba, Cd, Cu, F, Hg,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NO3,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Zn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expressed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maximum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 </a:t>
            </a:r>
            <a:r>
              <a:rPr lang="sk-SK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(HQ)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049296" y="71360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400" y="59537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17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30967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7" y="1409105"/>
            <a:ext cx="8612783" cy="415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152400" y="914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groundwater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population of the Slovak 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Ba, Cd, Cu, F, Hg,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NO3,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Zn)</a:t>
            </a:r>
          </a:p>
        </p:txBody>
      </p:sp>
      <p:sp>
        <p:nvSpPr>
          <p:cNvPr id="5" name="Obdĺžnik 4"/>
          <p:cNvSpPr/>
          <p:nvPr/>
        </p:nvSpPr>
        <p:spPr>
          <a:xfrm>
            <a:off x="152400" y="5562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 index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lowland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Suthern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049296" y="71360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7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06" y="1371601"/>
            <a:ext cx="8698894" cy="41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9956" y="924580"/>
            <a:ext cx="865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groundwater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population 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6200" y="5486400"/>
            <a:ext cx="8796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),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medical-geochemical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Spišsko-gemerské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rudohorie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inhabitants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049296" y="71360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2824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9956" y="937736"/>
            <a:ext cx="865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groundwater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population 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52400" y="55626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geogenic-anthropogenic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mineralized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medical-geochemical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Spišsko-gemerské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rudohorie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revealed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status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inhabitants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049296" y="71360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7" y="1600200"/>
            <a:ext cx="855974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9956" y="1076980"/>
            <a:ext cx="8655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groundwater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population of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400" y="57251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nitrate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lowland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agriculuture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land-use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049296" y="789801"/>
            <a:ext cx="4068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31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7" y="1600200"/>
            <a:ext cx="864620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533400" y="9144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soil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population of the Slovak 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B, Ba, Be, Cd, Cu, F, Hg,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Mo, Ni,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Zn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expressed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maximum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hazard </a:t>
            </a:r>
            <a:r>
              <a:rPr lang="sk-SK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quotient</a:t>
            </a:r>
            <a:r>
              <a:rPr lang="sk-SK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(HQ)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82722" y="713601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400" y="580138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majority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or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</p:spTree>
    <p:extLst>
      <p:ext uri="{BB962C8B-B14F-4D97-AF65-F5344CB8AC3E}">
        <p14:creationId xmlns:p14="http://schemas.microsoft.com/office/powerpoint/2010/main" val="23011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7" y="1524000"/>
            <a:ext cx="85543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98592" y="1000780"/>
            <a:ext cx="8546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risk estimate for chronic disease occurrence due to soil ingestion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population of the Slovak Republic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MUNICIPALITIES</a:t>
            </a:r>
            <a:r>
              <a:rPr lang="sk-SK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B, Ba, Be, Cd, Cu, F, Hg,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Mo, Ni,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Se, Zn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52400" y="5662136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26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municipalities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arsenic</a:t>
            </a:r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antimony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territory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Slovak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evaluated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risk.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971800" y="6597650"/>
            <a:ext cx="5257800" cy="247650"/>
          </a:xfr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sk-SK" sz="1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conference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SEGH, 8-12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0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Toulouse</a:t>
            </a:r>
            <a:r>
              <a:rPr lang="sk-SK" sz="1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FRANCE 2013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382722" y="713601"/>
            <a:ext cx="3401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risk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</a:t>
            </a:r>
            <a:r>
              <a:rPr lang="sk-SK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contamination</a:t>
            </a: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8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GUDS">
  <a:themeElements>
    <a:clrScheme name="SGU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U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U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U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Sabl_SGUDS_2011</Template>
  <TotalTime>3470</TotalTime>
  <Words>1621</Words>
  <Application>Microsoft Office PowerPoint</Application>
  <PresentationFormat>Prezentácia na obrazovke (4:3)</PresentationFormat>
  <Paragraphs>212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SGUDS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SGUDS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Cveckova Veronika</dc:creator>
  <cp:lastModifiedBy>katarina.fajcikova</cp:lastModifiedBy>
  <cp:revision>276</cp:revision>
  <dcterms:created xsi:type="dcterms:W3CDTF">2010-12-13T08:17:21Z</dcterms:created>
  <dcterms:modified xsi:type="dcterms:W3CDTF">2013-08-05T10:46:54Z</dcterms:modified>
</cp:coreProperties>
</file>