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257" r:id="rId2"/>
    <p:sldId id="329" r:id="rId3"/>
    <p:sldId id="301" r:id="rId4"/>
    <p:sldId id="304" r:id="rId5"/>
    <p:sldId id="305" r:id="rId6"/>
    <p:sldId id="302" r:id="rId7"/>
    <p:sldId id="299" r:id="rId8"/>
    <p:sldId id="296" r:id="rId9"/>
    <p:sldId id="297" r:id="rId10"/>
    <p:sldId id="321" r:id="rId11"/>
    <p:sldId id="307" r:id="rId12"/>
    <p:sldId id="308" r:id="rId13"/>
    <p:sldId id="324" r:id="rId14"/>
  </p:sldIdLst>
  <p:sldSz cx="9144000" cy="6858000" type="screen4x3"/>
  <p:notesSz cx="6858000" cy="9144000"/>
  <p:defaultTextStyle>
    <a:defPPr>
      <a:defRPr lang="sk-SK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60"/>
  </p:normalViewPr>
  <p:slideViewPr>
    <p:cSldViewPr>
      <p:cViewPr varScale="1">
        <p:scale>
          <a:sx n="81" d="100"/>
          <a:sy n="81" d="100"/>
        </p:scale>
        <p:origin x="-14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31C7C85-ACCE-4CE4-B2CF-411B59C40160}" type="datetimeFigureOut">
              <a:rPr lang="sk-SK"/>
              <a:pPr>
                <a:defRPr/>
              </a:pPr>
              <a:t>5. 8. 2013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12BDF47-31E6-48E1-9B71-C04CE7AD899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1817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9DB8144-7BCB-4386-A9F2-BC45A5A6064C}" type="datetimeFigureOut">
              <a:rPr lang="sk-SK"/>
              <a:pPr>
                <a:defRPr/>
              </a:pPr>
              <a:t>5. 8. 2013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22F5E55-7724-4E44-8AAC-6BB3F485E6A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20487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9thISEG, AVEIRO 2012, Portugal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A937D-F2EF-415F-A19C-9A61C4ADBD8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583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9thISEG, AVEIRO 2012, Portugal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B5998-2DF9-4A55-9EC2-DD9354CE6F2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0311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40513" y="981075"/>
            <a:ext cx="2057400" cy="540067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68313" y="981075"/>
            <a:ext cx="6019800" cy="540067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9thISEG, AVEIRO 2012, Portugal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46951-659C-4219-BD7A-C424633396F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8732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9thISEG, AVEIRO 2012, Portugal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6AF03-81B8-434F-8A56-5B5F4C17F65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908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9thISEG, AVEIRO 2012, Portugal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00655-475D-44CA-BA36-B27E8283FBD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3313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68313" y="2349500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59313" y="2349500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9thISEG, AVEIRO 2012, Portugal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19185-301C-4D42-9337-DA70885CD4C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682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9thISEG, AVEIRO 2012, Portugal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1A8BB-8C3C-4045-AA90-53770ED871D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9548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9thISEG, AVEIRO 2012, Portugal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9E663-D938-4A77-81A9-F1F5675AA8F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340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395288" y="6597650"/>
            <a:ext cx="2133600" cy="217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3132138" y="6597650"/>
            <a:ext cx="2897187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9</a:t>
            </a:r>
            <a:r>
              <a:rPr lang="sk-SK" baseline="30000"/>
              <a:t>th</a:t>
            </a:r>
            <a:r>
              <a:rPr lang="sk-SK"/>
              <a:t>ISEG, AVEIRO 2012, </a:t>
            </a:r>
            <a:r>
              <a:rPr lang="sk-SK" err="1"/>
              <a:t>Portugal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400800" y="6597650"/>
            <a:ext cx="2392363" cy="217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A8B7C-F4E4-4680-B0ED-FE10605DCFD9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1190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9thISEG, AVEIRO 2012, Portugal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6659563" y="6597650"/>
            <a:ext cx="2133600" cy="371475"/>
          </a:xfrm>
        </p:spPr>
        <p:txBody>
          <a:bodyPr/>
          <a:lstStyle>
            <a:lvl1pPr>
              <a:defRPr sz="1000" b="1"/>
            </a:lvl1pPr>
          </a:lstStyle>
          <a:p>
            <a:pPr>
              <a:defRPr/>
            </a:pPr>
            <a:r>
              <a:rPr lang="sk-SK"/>
              <a:t>9</a:t>
            </a:r>
            <a:r>
              <a:rPr lang="sk-SK" baseline="30000"/>
              <a:t>th</a:t>
            </a:r>
            <a:r>
              <a:rPr lang="sk-SK"/>
              <a:t>ISEG, AVEIRO 2012, </a:t>
            </a:r>
            <a:r>
              <a:rPr lang="sk-SK" err="1"/>
              <a:t>Portugal</a:t>
            </a:r>
            <a:r>
              <a:rPr lang="sk-SK"/>
              <a:t> </a:t>
            </a:r>
            <a:fld id="{C97E1F52-611B-4CB0-9112-5136B6FBF780}" type="slidenum">
              <a:rPr lang="sk-SK" sz="800" b="0"/>
              <a:pPr>
                <a:defRPr/>
              </a:pPr>
              <a:t>‹#›</a:t>
            </a:fld>
            <a:endParaRPr lang="sk-SK" sz="800" b="0"/>
          </a:p>
        </p:txBody>
      </p:sp>
    </p:spTree>
    <p:extLst>
      <p:ext uri="{BB962C8B-B14F-4D97-AF65-F5344CB8AC3E}">
        <p14:creationId xmlns:p14="http://schemas.microsoft.com/office/powerpoint/2010/main" val="2962208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9thISEG, AVEIRO 2012, Portugal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0CE60-5130-4A72-AAC4-E3B8CAEEAE1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6541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42000">
              <a:srgbClr val="D49E6C"/>
            </a:gs>
            <a:gs pos="72000">
              <a:srgbClr val="A65528"/>
            </a:gs>
            <a:gs pos="100000">
              <a:srgbClr val="66301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9810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349500"/>
            <a:ext cx="82296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97650"/>
            <a:ext cx="2133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597650"/>
            <a:ext cx="28971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sk-SK"/>
              <a:t>9thISEG, AVEIRO 2012, Portugal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6597650"/>
            <a:ext cx="2133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D33EBF2-0298-4E2B-AFA4-9B7AAFBA63A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916238" y="6524625"/>
            <a:ext cx="6227762" cy="0"/>
          </a:xfrm>
          <a:prstGeom prst="line">
            <a:avLst/>
          </a:prstGeom>
          <a:noFill/>
          <a:ln w="1016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733425"/>
            <a:ext cx="6227763" cy="0"/>
          </a:xfrm>
          <a:prstGeom prst="line">
            <a:avLst/>
          </a:prstGeom>
          <a:noFill/>
          <a:ln w="1016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7762875" y="561975"/>
            <a:ext cx="13811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k-SK" sz="1200" b="1" smtClean="0">
                <a:solidFill>
                  <a:schemeClr val="bg2"/>
                </a:solidFill>
              </a:rPr>
              <a:t>www.geology.sk</a:t>
            </a:r>
          </a:p>
        </p:txBody>
      </p:sp>
      <p:pic>
        <p:nvPicPr>
          <p:cNvPr id="1034" name="Picture 10" descr="bener_powerpoint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80" r:id="rId7"/>
    <p:sldLayoutId id="2147483881" r:id="rId8"/>
    <p:sldLayoutId id="2147483877" r:id="rId9"/>
    <p:sldLayoutId id="2147483878" r:id="rId10"/>
    <p:sldLayoutId id="214748387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971800" y="6597650"/>
            <a:ext cx="5257800" cy="247650"/>
          </a:xfrm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sk-SK" sz="1000" baseline="30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SEGH, 8-12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Toulouse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FRANCE 2013</a:t>
            </a:r>
          </a:p>
        </p:txBody>
      </p:sp>
      <p:sp>
        <p:nvSpPr>
          <p:cNvPr id="2" name="BlokTextu 1"/>
          <p:cNvSpPr txBox="1"/>
          <p:nvPr/>
        </p:nvSpPr>
        <p:spPr>
          <a:xfrm>
            <a:off x="609600" y="977900"/>
            <a:ext cx="7924800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</a:t>
            </a:r>
            <a:r>
              <a:rPr lang="sk-SK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r>
              <a:rPr lang="sk-SK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</a:t>
            </a:r>
            <a:r>
              <a:rPr lang="sk-SK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sk-SK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</a:t>
            </a:r>
            <a:r>
              <a:rPr lang="sk-SK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sk-SK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</a:t>
            </a:r>
            <a:r>
              <a:rPr lang="sk-SK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contamination</a:t>
            </a:r>
            <a:r>
              <a:rPr lang="sk-SK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sk-SK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Slovak </a:t>
            </a:r>
            <a:r>
              <a:rPr lang="sk-SK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Republic</a:t>
            </a:r>
            <a:r>
              <a:rPr lang="sk-SK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 </a:t>
            </a:r>
            <a:r>
              <a:rPr lang="sk-SK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convenient</a:t>
            </a:r>
            <a:r>
              <a:rPr lang="sk-SK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sk-SK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sk-SK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identification</a:t>
            </a:r>
            <a:r>
              <a:rPr lang="sk-SK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r>
              <a:rPr lang="sk-SK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</a:t>
            </a:r>
            <a:endParaRPr lang="sk-SK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914400" y="3181350"/>
            <a:ext cx="7696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Fajčíková K</a:t>
            </a:r>
            <a:r>
              <a:rPr lang="sk-SK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</a:t>
            </a:r>
            <a:r>
              <a:rPr lang="en-US" sz="2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Cvečková V</a:t>
            </a:r>
            <a:r>
              <a:rPr lang="sk-SK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Rapant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sk-SK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k-SK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609600" y="3810000"/>
            <a:ext cx="8077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i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Geological Institute of D. </a:t>
            </a:r>
            <a:r>
              <a:rPr 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Štúr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Mlynská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dolina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1, 817 04 Bratislava, Slovak Republic </a:t>
            </a:r>
            <a:r>
              <a:rPr lang="sk-SK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katarina.fajcikova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@geology.sk</a:t>
            </a:r>
            <a:endParaRPr lang="sk-SK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2" name="Picture 10" descr="Mzp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284788"/>
            <a:ext cx="9144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1" descr="lif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78438"/>
            <a:ext cx="129540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04" name="Object 13"/>
          <p:cNvGraphicFramePr>
            <a:graphicFrameLocks noChangeAspect="1"/>
          </p:cNvGraphicFramePr>
          <p:nvPr/>
        </p:nvGraphicFramePr>
        <p:xfrm>
          <a:off x="2895600" y="5257800"/>
          <a:ext cx="9144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" name="CorelDRAW" r:id="rId5" imgW="2083237" imgH="2073593" progId="CorelDRAW.Graphic.11">
                  <p:embed/>
                </p:oleObj>
              </mc:Choice>
              <mc:Fallback>
                <p:oleObj name="CorelDRAW" r:id="rId5" imgW="2083237" imgH="2073593" progId="CorelDRAW.Graphic.11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257800"/>
                        <a:ext cx="91440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5" name="Obrázo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305425"/>
            <a:ext cx="1905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304800" y="15240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values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Slovak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municipalities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following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contaminants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defined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toxicity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included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calculation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estimates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l"/>
            <a:r>
              <a:rPr lang="sk-SK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</a:t>
            </a:r>
            <a:r>
              <a:rPr lang="sk-SK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As, Ba, Cd, Cu, F, Hg,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NO3,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Se,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</a:t>
            </a:r>
            <a:endParaRPr lang="sk-SK" b="1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sk-SK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Soils</a:t>
            </a:r>
            <a:r>
              <a:rPr lang="sk-SK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As, B, Ba, Be, Cd, Cu, F, Hg,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Mo, Ni,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Se, Zn</a:t>
            </a:r>
            <a:endParaRPr lang="sk-SK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352800" y="1219200"/>
            <a:ext cx="2438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Data</a:t>
            </a:r>
            <a:r>
              <a:rPr kumimoji="0" lang="sk-SK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</a:t>
            </a:r>
            <a:r>
              <a:rPr kumimoji="0" lang="sk-SK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evaluation</a:t>
            </a:r>
            <a:endParaRPr kumimoji="0" lang="cs-CZ" sz="1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16013" y="2667000"/>
            <a:ext cx="3429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Exposure</a:t>
            </a:r>
            <a:r>
              <a:rPr kumimoji="0" lang="sk-SK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</a:t>
            </a:r>
            <a:r>
              <a:rPr kumimoji="0" lang="sk-SK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assessment</a:t>
            </a:r>
            <a:endParaRPr kumimoji="0" lang="cs-CZ" sz="1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648200" y="2667000"/>
            <a:ext cx="419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Toxicity </a:t>
            </a:r>
            <a:r>
              <a:rPr kumimoji="0" lang="sk-SK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assessment</a:t>
            </a:r>
            <a:r>
              <a:rPr kumimoji="0" lang="sk-SK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(IRIS </a:t>
            </a:r>
            <a:r>
              <a:rPr kumimoji="0" lang="sk-SK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database</a:t>
            </a:r>
            <a:r>
              <a:rPr kumimoji="0" lang="sk-SK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)</a:t>
            </a:r>
            <a:endParaRPr kumimoji="0" lang="cs-CZ" sz="1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2940051" y="2397125"/>
            <a:ext cx="3200400" cy="244475"/>
            <a:chOff x="1776" y="2667"/>
            <a:chExt cx="2016" cy="154"/>
          </a:xfrm>
        </p:grpSpPr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2784" y="2667"/>
              <a:ext cx="0" cy="69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1776" y="2736"/>
              <a:ext cx="2016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>
              <a:off x="1776" y="2729"/>
              <a:ext cx="0" cy="92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6" name="Line 12"/>
            <p:cNvSpPr>
              <a:spLocks noChangeShapeType="1"/>
            </p:cNvSpPr>
            <p:nvPr/>
          </p:nvSpPr>
          <p:spPr bwMode="auto">
            <a:xfrm>
              <a:off x="3792" y="2729"/>
              <a:ext cx="0" cy="92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charset="0"/>
              </a:endParaRPr>
            </a:p>
          </p:txBody>
        </p:sp>
      </p:grp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724151" y="4813300"/>
            <a:ext cx="36925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sk-SK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defRPr>
            </a:lvl1pPr>
          </a:lstStyle>
          <a:p>
            <a:r>
              <a:rPr lang="sk-SK" sz="1800" dirty="0"/>
              <a:t>Risk </a:t>
            </a:r>
            <a:r>
              <a:rPr lang="sk-SK" sz="1800" dirty="0" err="1"/>
              <a:t>characterization</a:t>
            </a:r>
            <a:endParaRPr lang="cs-CZ" sz="1800" dirty="0"/>
          </a:p>
        </p:txBody>
      </p: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2940051" y="4567238"/>
            <a:ext cx="3200400" cy="246063"/>
            <a:chOff x="1776" y="3276"/>
            <a:chExt cx="2016" cy="155"/>
          </a:xfrm>
        </p:grpSpPr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2784" y="3362"/>
              <a:ext cx="0" cy="69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1776" y="3360"/>
              <a:ext cx="2016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1776" y="3276"/>
              <a:ext cx="0" cy="92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3792" y="3276"/>
              <a:ext cx="0" cy="92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charset="0"/>
              </a:endParaRPr>
            </a:p>
          </p:txBody>
        </p:sp>
      </p:grpSp>
      <p:graphicFrame>
        <p:nvGraphicFramePr>
          <p:cNvPr id="1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245670"/>
              </p:ext>
            </p:extLst>
          </p:nvPr>
        </p:nvGraphicFramePr>
        <p:xfrm>
          <a:off x="401637" y="4352925"/>
          <a:ext cx="249396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3" name="Equation" r:id="rId3" imgW="1638000" imgH="393480" progId="Equation.3">
                  <p:embed/>
                </p:oleObj>
              </mc:Choice>
              <mc:Fallback>
                <p:oleObj name="Equation" r:id="rId3" imgW="1638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7" y="4352925"/>
                        <a:ext cx="2493963" cy="600075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668139"/>
              </p:ext>
            </p:extLst>
          </p:nvPr>
        </p:nvGraphicFramePr>
        <p:xfrm>
          <a:off x="3352800" y="5257800"/>
          <a:ext cx="129759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4" name="Equation" r:id="rId5" imgW="787320" imgH="419040" progId="Equation.3">
                  <p:embed/>
                </p:oleObj>
              </mc:Choice>
              <mc:Fallback>
                <p:oleObj name="Equation" r:id="rId5" imgW="7873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257800"/>
                        <a:ext cx="1297592" cy="685800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988588"/>
              </p:ext>
            </p:extLst>
          </p:nvPr>
        </p:nvGraphicFramePr>
        <p:xfrm>
          <a:off x="4038600" y="6096000"/>
          <a:ext cx="2171699" cy="339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5" name="Equation" r:id="rId7" imgW="1130040" imgH="177480" progId="Equation.3">
                  <p:embed/>
                </p:oleObj>
              </mc:Choice>
              <mc:Fallback>
                <p:oleObj name="Equation" r:id="rId7" imgW="1130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6096000"/>
                        <a:ext cx="2171699" cy="339193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5105400" y="2971800"/>
            <a:ext cx="327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k-SK"/>
            </a:defPPr>
            <a:lvl1pPr algn="l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k-SK" dirty="0" err="1"/>
              <a:t>Chronic</a:t>
            </a:r>
            <a:r>
              <a:rPr lang="sk-SK" dirty="0"/>
              <a:t> </a:t>
            </a:r>
            <a:r>
              <a:rPr lang="sk-SK" dirty="0" err="1"/>
              <a:t>effects</a:t>
            </a:r>
            <a:r>
              <a:rPr lang="sk-SK" dirty="0"/>
              <a:t>: </a:t>
            </a:r>
            <a:r>
              <a:rPr lang="sk-SK" dirty="0" err="1"/>
              <a:t>principle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REFERENCE DOSE (</a:t>
            </a:r>
            <a:r>
              <a:rPr lang="sk-SK" dirty="0" err="1"/>
              <a:t>RfD</a:t>
            </a:r>
            <a:r>
              <a:rPr lang="sk-SK" dirty="0"/>
              <a:t>) </a:t>
            </a:r>
            <a:r>
              <a:rPr lang="sk-SK" dirty="0" err="1"/>
              <a:t>was</a:t>
            </a:r>
            <a:r>
              <a:rPr lang="sk-SK" dirty="0"/>
              <a:t> </a:t>
            </a:r>
            <a:r>
              <a:rPr lang="sk-SK" dirty="0" err="1" smtClean="0"/>
              <a:t>applied</a:t>
            </a:r>
            <a:r>
              <a:rPr lang="sk-SK" dirty="0" smtClean="0"/>
              <a:t> („</a:t>
            </a:r>
            <a:r>
              <a:rPr lang="sk-SK" dirty="0" err="1" smtClean="0"/>
              <a:t>existence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„</a:t>
            </a:r>
            <a:r>
              <a:rPr lang="sk-SK" dirty="0" err="1" smtClean="0"/>
              <a:t>safe</a:t>
            </a:r>
            <a:r>
              <a:rPr lang="sk-SK" dirty="0" smtClean="0"/>
              <a:t>“ </a:t>
            </a:r>
            <a:r>
              <a:rPr lang="sk-SK" dirty="0" err="1" smtClean="0"/>
              <a:t>dose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5106987" y="3821113"/>
            <a:ext cx="35274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k-SK"/>
            </a:defPPr>
            <a:lvl1pPr algn="l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k-SK" dirty="0" err="1"/>
              <a:t>Carcinogenic</a:t>
            </a:r>
            <a:r>
              <a:rPr lang="sk-SK" dirty="0"/>
              <a:t> </a:t>
            </a:r>
            <a:r>
              <a:rPr lang="sk-SK" dirty="0" err="1"/>
              <a:t>effects</a:t>
            </a:r>
            <a:r>
              <a:rPr lang="sk-SK" dirty="0"/>
              <a:t>: </a:t>
            </a:r>
            <a:r>
              <a:rPr lang="sk-SK" dirty="0" err="1"/>
              <a:t>principle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cancer</a:t>
            </a:r>
            <a:r>
              <a:rPr lang="sk-SK" dirty="0"/>
              <a:t> </a:t>
            </a:r>
            <a:r>
              <a:rPr lang="sk-SK" dirty="0" err="1"/>
              <a:t>slope</a:t>
            </a:r>
            <a:r>
              <a:rPr lang="sk-SK" dirty="0"/>
              <a:t> </a:t>
            </a:r>
            <a:r>
              <a:rPr lang="sk-SK" dirty="0" err="1"/>
              <a:t>factor</a:t>
            </a:r>
            <a:r>
              <a:rPr lang="sk-SK" dirty="0"/>
              <a:t> (CSF) </a:t>
            </a:r>
            <a:r>
              <a:rPr lang="sk-SK" dirty="0" err="1"/>
              <a:t>was</a:t>
            </a:r>
            <a:r>
              <a:rPr lang="sk-SK" dirty="0"/>
              <a:t> </a:t>
            </a:r>
            <a:r>
              <a:rPr lang="sk-SK" dirty="0" err="1" smtClean="0"/>
              <a:t>applied</a:t>
            </a:r>
            <a:endParaRPr lang="sk-SK" dirty="0" smtClean="0"/>
          </a:p>
          <a:p>
            <a:r>
              <a:rPr lang="sk-SK" dirty="0" smtClean="0"/>
              <a:t>(„no </a:t>
            </a:r>
            <a:r>
              <a:rPr lang="sk-SK" dirty="0" err="1" smtClean="0"/>
              <a:t>dose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safe</a:t>
            </a:r>
            <a:r>
              <a:rPr lang="sk-SK" dirty="0" smtClean="0"/>
              <a:t>“)</a:t>
            </a:r>
            <a:endParaRPr lang="sk-SK" dirty="0"/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1828800" y="5483423"/>
            <a:ext cx="1690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k-SK"/>
            </a:defPPr>
            <a:lvl1pPr algn="l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k-SK" dirty="0"/>
              <a:t>CHRONIC RISK</a:t>
            </a:r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1828800" y="6169223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k-SK"/>
            </a:defPPr>
            <a:lvl1pPr algn="l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k-SK" dirty="0" smtClean="0"/>
              <a:t>CANCER </a:t>
            </a:r>
            <a:r>
              <a:rPr lang="sk-SK" dirty="0"/>
              <a:t>RISK</a:t>
            </a:r>
          </a:p>
        </p:txBody>
      </p:sp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6372225" y="4953000"/>
            <a:ext cx="2555875" cy="101566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RISC Workbench</a:t>
            </a:r>
            <a:r>
              <a:rPr lang="sk-SK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  <a:r>
              <a:rPr lang="sk-SK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– software </a:t>
            </a:r>
            <a:r>
              <a:rPr lang="sk-SK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used</a:t>
            </a:r>
            <a:r>
              <a:rPr lang="sk-SK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  <a:r>
              <a:rPr lang="sk-SK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for</a:t>
            </a:r>
            <a:r>
              <a:rPr lang="sk-SK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  <a:r>
              <a:rPr lang="sk-SK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calculations</a:t>
            </a:r>
            <a:endParaRPr lang="sk-SK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30" name="BlokTextu 29"/>
          <p:cNvSpPr txBox="1"/>
          <p:nvPr/>
        </p:nvSpPr>
        <p:spPr>
          <a:xfrm>
            <a:off x="127255" y="819090"/>
            <a:ext cx="5497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</a:t>
            </a:r>
            <a:r>
              <a:rPr lang="sk-SK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r>
              <a:rPr lang="sk-SK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</a:t>
            </a:r>
            <a:r>
              <a:rPr lang="sk-SK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US EPA </a:t>
            </a:r>
            <a:r>
              <a:rPr lang="sk-SK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BlokTextu 30"/>
          <p:cNvSpPr txBox="1"/>
          <p:nvPr/>
        </p:nvSpPr>
        <p:spPr>
          <a:xfrm>
            <a:off x="685800" y="3048000"/>
            <a:ext cx="4114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</a:t>
            </a:r>
            <a:r>
              <a:rPr lang="sk-SK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sk-SK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</a:t>
            </a:r>
            <a:r>
              <a:rPr lang="sk-SK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  <a:r>
              <a:rPr lang="sk-SK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(C) –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l"/>
            <a:r>
              <a:rPr lang="sk-SK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</a:t>
            </a:r>
            <a:r>
              <a:rPr lang="sk-SK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exposure</a:t>
            </a:r>
            <a:r>
              <a:rPr lang="sk-SK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r>
              <a:rPr lang="sk-SK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model </a:t>
            </a:r>
            <a:r>
              <a:rPr lang="sk-SK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values</a:t>
            </a:r>
            <a:r>
              <a:rPr lang="sk-SK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k-SK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sk-SK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(US </a:t>
            </a:r>
            <a:r>
              <a:rPr lang="sk-SK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EPA)</a:t>
            </a:r>
          </a:p>
          <a:p>
            <a:pPr algn="l"/>
            <a:r>
              <a:rPr lang="sk-SK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Exposure</a:t>
            </a:r>
            <a:r>
              <a:rPr lang="sk-SK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</a:t>
            </a:r>
            <a:r>
              <a:rPr lang="sk-SK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sk-SK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ingestion</a:t>
            </a:r>
            <a:endParaRPr lang="sk-SK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971800" y="6597650"/>
            <a:ext cx="5257800" cy="247650"/>
          </a:xfrm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sk-SK" sz="1000" baseline="30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SEGH, 8-12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Toulouse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FRANCE 2013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102094"/>
              </p:ext>
            </p:extLst>
          </p:nvPr>
        </p:nvGraphicFramePr>
        <p:xfrm>
          <a:off x="4800600" y="5392738"/>
          <a:ext cx="13398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6" name="Rovnica" r:id="rId9" imgW="812520" imgH="253800" progId="Equation.3">
                  <p:embed/>
                </p:oleObj>
              </mc:Choice>
              <mc:Fallback>
                <p:oleObj name="Rovnica" r:id="rId9" imgW="812520" imgH="2538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392738"/>
                        <a:ext cx="1339850" cy="415925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220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788470"/>
              </p:ext>
            </p:extLst>
          </p:nvPr>
        </p:nvGraphicFramePr>
        <p:xfrm>
          <a:off x="1295400" y="1676400"/>
          <a:ext cx="6781800" cy="47243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1131"/>
                <a:gridCol w="414443"/>
                <a:gridCol w="2281752"/>
                <a:gridCol w="1189790"/>
                <a:gridCol w="832853"/>
                <a:gridCol w="951831"/>
              </a:tblGrid>
              <a:tr h="174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 err="1">
                          <a:effectLst/>
                        </a:rPr>
                        <a:t>Analyzed</a:t>
                      </a:r>
                      <a:r>
                        <a:rPr lang="sk-SK" sz="900" dirty="0">
                          <a:effectLst/>
                        </a:rPr>
                        <a:t> </a:t>
                      </a:r>
                      <a:r>
                        <a:rPr lang="sk-SK" sz="900" dirty="0" err="1">
                          <a:effectLst/>
                        </a:rPr>
                        <a:t>media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kern="0">
                          <a:effectLst/>
                        </a:rPr>
                        <a:t>Parameter</a:t>
                      </a:r>
                      <a:endParaRPr lang="en-US" sz="1100" b="1" kern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kern="0">
                          <a:effectLst/>
                        </a:rPr>
                        <a:t>Value</a:t>
                      </a:r>
                      <a:endParaRPr lang="en-US" sz="1100" b="1" kern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kern="0">
                          <a:effectLst/>
                        </a:rPr>
                        <a:t>Unit</a:t>
                      </a:r>
                      <a:endParaRPr lang="en-US" sz="1100" b="1" kern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kern="0">
                          <a:effectLst/>
                        </a:rPr>
                        <a:t>Reference</a:t>
                      </a:r>
                      <a:endParaRPr lang="en-US" sz="1100" b="1" kern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4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BW</a:t>
                      </a:r>
                      <a:endParaRPr lang="en-US" sz="1100" b="1" i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Body weight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70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kg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US EPA, 1991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4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AT*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 err="1">
                          <a:effectLst/>
                        </a:rPr>
                        <a:t>Averaged</a:t>
                      </a:r>
                      <a:r>
                        <a:rPr lang="sk-SK" sz="900" dirty="0">
                          <a:effectLst/>
                        </a:rPr>
                        <a:t> </a:t>
                      </a:r>
                      <a:r>
                        <a:rPr lang="sk-SK" sz="900" dirty="0" err="1">
                          <a:effectLst/>
                        </a:rPr>
                        <a:t>exposure</a:t>
                      </a:r>
                      <a:r>
                        <a:rPr lang="sk-SK" sz="900" dirty="0">
                          <a:effectLst/>
                        </a:rPr>
                        <a:t> </a:t>
                      </a:r>
                      <a:r>
                        <a:rPr lang="sk-SK" sz="900" dirty="0" err="1">
                          <a:effectLst/>
                        </a:rPr>
                        <a:t>period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9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2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 cancer risk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25 550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day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US EPA, 1989a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49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Groundwater</a:t>
                      </a:r>
                      <a:endParaRPr lang="en-US" sz="11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AT*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Averaged exposure period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99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      - chronic risk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25 550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day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US EPA, 1989a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49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CW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Groundwater concentration of chemical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Specific locally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mg l</a:t>
                      </a:r>
                      <a:r>
                        <a:rPr lang="en-US" sz="900" baseline="30000">
                          <a:effectLst/>
                        </a:rPr>
                        <a:t>-1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9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Daily water intake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 day</a:t>
                      </a:r>
                      <a:r>
                        <a:rPr lang="en-US" sz="900" baseline="30000">
                          <a:effectLst/>
                        </a:rPr>
                        <a:t>-1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US EPA, 1989b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9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EF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Exposure frequency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365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day year</a:t>
                      </a:r>
                      <a:r>
                        <a:rPr lang="en-US" sz="900" baseline="30000">
                          <a:effectLst/>
                        </a:rPr>
                        <a:t>-1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US EPA, 1989a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9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ED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Exposure duration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70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year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US EPA, 1989a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49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Soils</a:t>
                      </a:r>
                      <a:endParaRPr lang="en-US" sz="11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AT*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Averaged exposure period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99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   - chronic risk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23360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day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US EPA, 1989a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49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CS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Soil concentration of chemical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Specific locally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mg kg</a:t>
                      </a:r>
                      <a:r>
                        <a:rPr lang="de-DE" sz="900" baseline="30000">
                          <a:effectLst/>
                        </a:rPr>
                        <a:t>-1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4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IR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Daily soil intake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50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mg day</a:t>
                      </a:r>
                      <a:r>
                        <a:rPr lang="de-DE" sz="900" baseline="30000">
                          <a:effectLst/>
                        </a:rPr>
                        <a:t>-1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US EPA, 1991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9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FI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Fraction ingested from contaminated source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US EPA, 1991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9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EF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Exposure frequency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day year</a:t>
                      </a:r>
                      <a:r>
                        <a:rPr lang="en-US" sz="900" baseline="30000">
                          <a:effectLst/>
                        </a:rPr>
                        <a:t>-1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US EPA, 1999b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4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ED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Exposure duration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year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US EPA, 1991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9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CF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Conversion factor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r>
                        <a:rPr lang="en-US" sz="900" baseline="30000">
                          <a:effectLst/>
                        </a:rPr>
                        <a:t>-6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kg mg</a:t>
                      </a:r>
                      <a:r>
                        <a:rPr lang="en-US" sz="900" baseline="30000">
                          <a:effectLst/>
                        </a:rPr>
                        <a:t>-1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US EPA, 1989a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1219200" y="9144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</a:t>
            </a:r>
            <a:r>
              <a:rPr lang="sk-SK" sz="1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exposure</a:t>
            </a:r>
            <a:r>
              <a:rPr lang="sk-SK" sz="1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parameters</a:t>
            </a:r>
            <a:r>
              <a:rPr lang="sk-SK" sz="1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sk-SK" sz="1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following</a:t>
            </a:r>
            <a:r>
              <a:rPr lang="sk-SK" sz="1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sk-SK" sz="18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219200" y="12954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dult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</a:t>
            </a:r>
            <a:endParaRPr lang="sk-SK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7319092" y="713601"/>
            <a:ext cx="1635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</a:t>
            </a: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971800" y="6597650"/>
            <a:ext cx="5257800" cy="247650"/>
          </a:xfrm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sk-SK" sz="1000" baseline="30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SEGH, 8-12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Toulouse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FRANCE 2013</a:t>
            </a:r>
          </a:p>
        </p:txBody>
      </p:sp>
    </p:spTree>
    <p:extLst>
      <p:ext uri="{BB962C8B-B14F-4D97-AF65-F5344CB8AC3E}">
        <p14:creationId xmlns:p14="http://schemas.microsoft.com/office/powerpoint/2010/main" val="327135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303050"/>
              </p:ext>
            </p:extLst>
          </p:nvPr>
        </p:nvGraphicFramePr>
        <p:xfrm>
          <a:off x="685799" y="2057399"/>
          <a:ext cx="7696200" cy="37278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3446"/>
                <a:gridCol w="468823"/>
                <a:gridCol w="2598405"/>
                <a:gridCol w="1350210"/>
                <a:gridCol w="945148"/>
                <a:gridCol w="1080168"/>
              </a:tblGrid>
              <a:tr h="266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 err="1">
                          <a:effectLst/>
                        </a:rPr>
                        <a:t>Analyzed</a:t>
                      </a:r>
                      <a:r>
                        <a:rPr lang="sk-SK" sz="900" dirty="0">
                          <a:effectLst/>
                        </a:rPr>
                        <a:t> </a:t>
                      </a:r>
                      <a:r>
                        <a:rPr lang="sk-SK" sz="900" dirty="0" err="1">
                          <a:effectLst/>
                        </a:rPr>
                        <a:t>media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kern="0">
                          <a:effectLst/>
                        </a:rPr>
                        <a:t>Parameter</a:t>
                      </a:r>
                      <a:endParaRPr lang="en-US" sz="1100" b="1" kern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kern="0">
                          <a:effectLst/>
                        </a:rPr>
                        <a:t>Value</a:t>
                      </a:r>
                      <a:endParaRPr lang="en-US" sz="1100" b="1" kern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kern="0">
                          <a:effectLst/>
                        </a:rPr>
                        <a:t>Unit</a:t>
                      </a:r>
                      <a:endParaRPr lang="en-US" sz="1100" b="1" kern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kern="0">
                          <a:effectLst/>
                        </a:rPr>
                        <a:t>Reference</a:t>
                      </a:r>
                      <a:endParaRPr lang="en-US" sz="1100" b="1" kern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BW</a:t>
                      </a:r>
                      <a:endParaRPr lang="en-US" sz="1100" b="1" i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 smtClean="0">
                          <a:effectLst/>
                        </a:rPr>
                        <a:t>Body </a:t>
                      </a:r>
                      <a:r>
                        <a:rPr lang="sk-SK" sz="900" dirty="0" err="1" smtClean="0">
                          <a:effectLst/>
                        </a:rPr>
                        <a:t>weight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15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kg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US EPA, 1991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AT*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 err="1" smtClean="0">
                          <a:effectLst/>
                        </a:rPr>
                        <a:t>Averaged</a:t>
                      </a:r>
                      <a:r>
                        <a:rPr lang="sk-SK" sz="900" dirty="0" smtClean="0">
                          <a:effectLst/>
                        </a:rPr>
                        <a:t> </a:t>
                      </a:r>
                      <a:r>
                        <a:rPr lang="sk-SK" sz="900" dirty="0" err="1" smtClean="0">
                          <a:effectLst/>
                        </a:rPr>
                        <a:t>exposure</a:t>
                      </a:r>
                      <a:r>
                        <a:rPr lang="sk-SK" sz="900" dirty="0" smtClean="0">
                          <a:effectLst/>
                        </a:rPr>
                        <a:t> </a:t>
                      </a:r>
                      <a:r>
                        <a:rPr lang="sk-SK" sz="900" dirty="0" err="1" smtClean="0">
                          <a:effectLst/>
                        </a:rPr>
                        <a:t>period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2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2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- </a:t>
                      </a:r>
                      <a:r>
                        <a:rPr lang="sk-SK" sz="900" dirty="0" err="1" smtClean="0">
                          <a:effectLst/>
                        </a:rPr>
                        <a:t>Chronic</a:t>
                      </a:r>
                      <a:r>
                        <a:rPr lang="sk-SK" sz="900" baseline="0" dirty="0" smtClean="0">
                          <a:effectLst/>
                        </a:rPr>
                        <a:t> risk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2190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day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US EPA, 1989a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Soils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CS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Soil concentration of chemical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Specific locally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mg kg</a:t>
                      </a:r>
                      <a:r>
                        <a:rPr lang="sk-SK" sz="900" baseline="30000">
                          <a:effectLst/>
                        </a:rPr>
                        <a:t>-1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2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IR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Daily soil intake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100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mg </a:t>
                      </a:r>
                      <a:r>
                        <a:rPr lang="sk-SK" sz="900" dirty="0" smtClean="0">
                          <a:effectLst/>
                        </a:rPr>
                        <a:t>day</a:t>
                      </a:r>
                      <a:r>
                        <a:rPr lang="sk-SK" sz="900" baseline="30000" dirty="0" smtClean="0">
                          <a:effectLst/>
                        </a:rPr>
                        <a:t>-1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US EPA, 1991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2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FI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Fraction ingested from contaminated source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US EPA, 1991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2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EF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Exposure frequency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day year</a:t>
                      </a:r>
                      <a:r>
                        <a:rPr lang="en-US" sz="900" baseline="30000">
                          <a:effectLst/>
                        </a:rPr>
                        <a:t>-1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US EPA, 1999b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ED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Exposure duration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year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US EPA, 1991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2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CF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Conversion factor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r>
                        <a:rPr lang="en-US" sz="900" baseline="30000">
                          <a:effectLst/>
                        </a:rPr>
                        <a:t>-6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kg mg</a:t>
                      </a:r>
                      <a:r>
                        <a:rPr lang="en-US" sz="900" baseline="30000">
                          <a:effectLst/>
                        </a:rPr>
                        <a:t>-1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US EPA, 1989a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BlokTextu 3"/>
          <p:cNvSpPr txBox="1"/>
          <p:nvPr/>
        </p:nvSpPr>
        <p:spPr>
          <a:xfrm>
            <a:off x="1219200" y="1566446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</a:t>
            </a:r>
            <a:endParaRPr lang="sk-SK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219200" y="1154668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</a:t>
            </a:r>
            <a:r>
              <a:rPr lang="sk-SK" sz="1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exposure</a:t>
            </a:r>
            <a:r>
              <a:rPr lang="sk-SK" sz="1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parameters</a:t>
            </a:r>
            <a:r>
              <a:rPr lang="sk-SK" sz="1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sk-SK" sz="1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following</a:t>
            </a:r>
            <a:r>
              <a:rPr lang="sk-SK" sz="1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sk-SK" sz="18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7319092" y="713601"/>
            <a:ext cx="1635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</a:t>
            </a: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971800" y="6597650"/>
            <a:ext cx="5257800" cy="247650"/>
          </a:xfrm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sk-SK" sz="1000" baseline="30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SEGH, 8-12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Toulouse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FRANCE 2013</a:t>
            </a:r>
          </a:p>
        </p:txBody>
      </p:sp>
    </p:spTree>
    <p:extLst>
      <p:ext uri="{BB962C8B-B14F-4D97-AF65-F5344CB8AC3E}">
        <p14:creationId xmlns:p14="http://schemas.microsoft.com/office/powerpoint/2010/main" val="296973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7319092" y="713601"/>
            <a:ext cx="1635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</a:t>
            </a: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838200" y="8382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</a:t>
            </a:r>
            <a:r>
              <a:rPr lang="sk-SK" sz="1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sz="1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</a:t>
            </a:r>
            <a:r>
              <a:rPr lang="sk-SK" sz="1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r>
              <a:rPr lang="sk-SK" sz="1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  <a:r>
              <a:rPr lang="sk-SK" sz="1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r>
              <a:rPr lang="sk-SK" sz="1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(IRIS) </a:t>
            </a:r>
            <a:r>
              <a:rPr lang="sk-SK" sz="1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sk-SK" sz="1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</a:t>
            </a:r>
            <a:r>
              <a:rPr lang="sk-SK" sz="1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sk-SK" sz="1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  <a:r>
              <a:rPr lang="sk-SK" sz="1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sz="1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sk-SK" sz="1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nput</a:t>
            </a:r>
            <a:r>
              <a:rPr lang="sk-SK" sz="1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toxicity </a:t>
            </a:r>
            <a:r>
              <a:rPr lang="sk-SK" sz="1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parameters</a:t>
            </a:r>
            <a:r>
              <a:rPr lang="sk-SK" sz="1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sk-SK" sz="18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838200" y="1566446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6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</a:t>
            </a:r>
            <a:r>
              <a:rPr lang="sk-SK" sz="1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risk: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doses</a:t>
            </a:r>
            <a:endParaRPr lang="sk-SK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838200" y="4637782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6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Cancer</a:t>
            </a:r>
            <a:r>
              <a:rPr lang="sk-SK" sz="1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risk: </a:t>
            </a:r>
            <a:r>
              <a:rPr lang="sk-SK" sz="1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sk-SK" sz="1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rsenic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sk-SK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known</a:t>
            </a:r>
            <a:r>
              <a:rPr lang="sk-SK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</a:t>
            </a:r>
            <a:r>
              <a:rPr lang="sk-SK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carcinogen</a:t>
            </a:r>
            <a:r>
              <a:rPr lang="sk-SK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cancer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slope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arsenic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1.5 mg.kg</a:t>
            </a:r>
            <a:r>
              <a:rPr lang="sk-SK" sz="16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-day</a:t>
            </a:r>
            <a:endParaRPr lang="sk-SK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706390"/>
              </p:ext>
            </p:extLst>
          </p:nvPr>
        </p:nvGraphicFramePr>
        <p:xfrm>
          <a:off x="4151924" y="1570950"/>
          <a:ext cx="3087076" cy="493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4592"/>
                <a:gridCol w="617415"/>
                <a:gridCol w="1775069"/>
              </a:tblGrid>
              <a:tr h="2683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effectLst/>
                          <a:latin typeface="+mn-lt"/>
                          <a:ea typeface="+mn-ea"/>
                        </a:rPr>
                        <a:t>Element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  <a:latin typeface="+mn-lt"/>
                        </a:rPr>
                        <a:t>RfD</a:t>
                      </a:r>
                      <a:endParaRPr lang="en-U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effectLst/>
                          <a:latin typeface="+mn-lt"/>
                        </a:rPr>
                        <a:t>Confidence</a:t>
                      </a:r>
                      <a:r>
                        <a:rPr lang="sk-SK" sz="1200" b="1" dirty="0" smtClean="0">
                          <a:effectLst/>
                          <a:latin typeface="+mn-lt"/>
                        </a:rPr>
                        <a:t> </a:t>
                      </a:r>
                      <a:endParaRPr lang="en-US" sz="1200" b="1" dirty="0">
                        <a:effectLst/>
                        <a:latin typeface="+mn-lt"/>
                      </a:endParaRPr>
                    </a:p>
                  </a:txBody>
                  <a:tcPr marL="44450" marR="44450" marT="0" marB="0"/>
                </a:tc>
              </a:tr>
              <a:tr h="268325">
                <a:tc>
                  <a:txBody>
                    <a:bodyPr/>
                    <a:lstStyle/>
                    <a:p>
                      <a:pPr indent="-254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  <a:latin typeface="+mn-lt"/>
                        </a:rPr>
                        <a:t>As</a:t>
                      </a:r>
                      <a:endParaRPr lang="en-U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  <a:latin typeface="+mn-lt"/>
                        </a:rPr>
                        <a:t>0.0003</a:t>
                      </a:r>
                      <a:endParaRPr lang="en-U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effectLst/>
                          <a:latin typeface="+mn-lt"/>
                          <a:ea typeface="+mn-ea"/>
                        </a:rPr>
                        <a:t>medium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83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  <a:latin typeface="+mn-lt"/>
                        </a:rPr>
                        <a:t>B</a:t>
                      </a:r>
                      <a:endParaRPr lang="en-U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  <a:latin typeface="+mn-lt"/>
                        </a:rPr>
                        <a:t>0.2</a:t>
                      </a:r>
                      <a:endParaRPr lang="en-U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effectLst/>
                          <a:latin typeface="+mn-lt"/>
                        </a:rPr>
                        <a:t>high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83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  <a:latin typeface="+mn-lt"/>
                        </a:rPr>
                        <a:t>Ba</a:t>
                      </a:r>
                      <a:endParaRPr lang="en-U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  <a:latin typeface="+mn-lt"/>
                        </a:rPr>
                        <a:t>0.2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effectLst/>
                          <a:latin typeface="+mn-lt"/>
                          <a:ea typeface="+mn-ea"/>
                        </a:rPr>
                        <a:t>medium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83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  <a:latin typeface="+mn-lt"/>
                        </a:rPr>
                        <a:t>Be</a:t>
                      </a:r>
                      <a:endParaRPr lang="en-U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  <a:latin typeface="+mn-lt"/>
                        </a:rPr>
                        <a:t>0.002</a:t>
                      </a:r>
                      <a:endParaRPr lang="en-U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effectLst/>
                          <a:latin typeface="+mn-lt"/>
                        </a:rPr>
                        <a:t>low-</a:t>
                      </a:r>
                      <a:r>
                        <a:rPr lang="sk-SK" sz="1200" b="1" dirty="0" err="1" smtClean="0">
                          <a:effectLst/>
                          <a:latin typeface="+mn-lt"/>
                          <a:ea typeface="+mn-ea"/>
                        </a:rPr>
                        <a:t>medium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83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effectLst/>
                          <a:latin typeface="+mn-lt"/>
                        </a:rPr>
                        <a:t>Cd</a:t>
                      </a:r>
                      <a:r>
                        <a:rPr lang="sk-SK" sz="1200" b="1" baseline="-25000" dirty="0" err="1" smtClean="0">
                          <a:effectLst/>
                          <a:latin typeface="+mn-lt"/>
                        </a:rPr>
                        <a:t>gw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  <a:latin typeface="+mn-lt"/>
                        </a:rPr>
                        <a:t>0.0005</a:t>
                      </a:r>
                      <a:endParaRPr lang="en-U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effectLst/>
                          <a:latin typeface="+mn-lt"/>
                        </a:rPr>
                        <a:t>high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83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effectLst/>
                          <a:latin typeface="+mn-lt"/>
                        </a:rPr>
                        <a:t>Cd</a:t>
                      </a:r>
                      <a:r>
                        <a:rPr lang="sk-SK" sz="1200" b="1" baseline="-25000" dirty="0" err="1" smtClean="0">
                          <a:effectLst/>
                          <a:latin typeface="+mn-lt"/>
                        </a:rPr>
                        <a:t>soil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  <a:latin typeface="+mn-lt"/>
                        </a:rPr>
                        <a:t>0.001</a:t>
                      </a:r>
                      <a:endParaRPr lang="en-U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effectLst/>
                          <a:latin typeface="+mn-lt"/>
                        </a:rPr>
                        <a:t>high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83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  <a:latin typeface="+mn-lt"/>
                        </a:rPr>
                        <a:t>Cu</a:t>
                      </a:r>
                      <a:endParaRPr lang="en-U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  <a:latin typeface="+mn-lt"/>
                        </a:rPr>
                        <a:t>0.04</a:t>
                      </a:r>
                      <a:endParaRPr lang="en-U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  <a:latin typeface="+mn-lt"/>
                        </a:rPr>
                        <a:t>-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83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  <a:latin typeface="+mn-lt"/>
                        </a:rPr>
                        <a:t>F</a:t>
                      </a:r>
                      <a:endParaRPr lang="en-U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  <a:latin typeface="+mn-lt"/>
                        </a:rPr>
                        <a:t>0.06</a:t>
                      </a:r>
                      <a:endParaRPr lang="en-U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effectLst/>
                          <a:latin typeface="+mn-lt"/>
                        </a:rPr>
                        <a:t>high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83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  <a:latin typeface="+mn-lt"/>
                        </a:rPr>
                        <a:t>Hg</a:t>
                      </a:r>
                      <a:endParaRPr lang="en-U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  <a:latin typeface="+mn-lt"/>
                        </a:rPr>
                        <a:t>0.0003</a:t>
                      </a:r>
                      <a:endParaRPr lang="en-U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  <a:latin typeface="+mn-lt"/>
                        </a:rPr>
                        <a:t>-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83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  <a:latin typeface="+mn-lt"/>
                        </a:rPr>
                        <a:t>Mn</a:t>
                      </a:r>
                      <a:endParaRPr lang="en-U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  <a:latin typeface="+mn-lt"/>
                        </a:rPr>
                        <a:t>0.14</a:t>
                      </a:r>
                      <a:endParaRPr lang="en-U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effectLst/>
                          <a:latin typeface="+mn-lt"/>
                          <a:ea typeface="+mn-ea"/>
                        </a:rPr>
                        <a:t>medium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83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  <a:latin typeface="+mn-lt"/>
                        </a:rPr>
                        <a:t>Mo</a:t>
                      </a:r>
                      <a:endParaRPr lang="en-U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  <a:latin typeface="+mn-lt"/>
                        </a:rPr>
                        <a:t>0.005</a:t>
                      </a:r>
                      <a:endParaRPr lang="en-U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effectLst/>
                          <a:latin typeface="+mn-lt"/>
                          <a:ea typeface="+mn-ea"/>
                        </a:rPr>
                        <a:t>medium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83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  <a:latin typeface="+mn-lt"/>
                        </a:rPr>
                        <a:t>Ni</a:t>
                      </a:r>
                      <a:endParaRPr lang="en-U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  <a:latin typeface="+mn-lt"/>
                        </a:rPr>
                        <a:t>0.02</a:t>
                      </a:r>
                      <a:endParaRPr lang="en-U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effectLst/>
                          <a:latin typeface="+mn-lt"/>
                          <a:ea typeface="+mn-ea"/>
                        </a:rPr>
                        <a:t>medium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83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  <a:latin typeface="+mn-lt"/>
                        </a:rPr>
                        <a:t>NO</a:t>
                      </a:r>
                      <a:r>
                        <a:rPr lang="sk-SK" sz="1200" b="1" baseline="-25000">
                          <a:effectLst/>
                          <a:latin typeface="+mn-lt"/>
                        </a:rPr>
                        <a:t>3</a:t>
                      </a:r>
                      <a:endParaRPr lang="en-U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  <a:latin typeface="+mn-lt"/>
                        </a:rPr>
                        <a:t>1.6</a:t>
                      </a:r>
                      <a:endParaRPr lang="en-U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effectLst/>
                          <a:latin typeface="+mn-lt"/>
                        </a:rPr>
                        <a:t>high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83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  <a:latin typeface="+mn-lt"/>
                        </a:rPr>
                        <a:t>Pb</a:t>
                      </a:r>
                      <a:endParaRPr lang="en-U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  <a:latin typeface="+mn-lt"/>
                        </a:rPr>
                        <a:t>0.0036</a:t>
                      </a:r>
                      <a:endParaRPr lang="en-U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  <a:latin typeface="+mn-lt"/>
                        </a:rPr>
                        <a:t>-</a:t>
                      </a:r>
                      <a:endParaRPr lang="en-U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83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  <a:latin typeface="+mn-lt"/>
                        </a:rPr>
                        <a:t>Sb</a:t>
                      </a:r>
                      <a:endParaRPr lang="en-U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  <a:latin typeface="+mn-lt"/>
                        </a:rPr>
                        <a:t>0.0004</a:t>
                      </a:r>
                      <a:endParaRPr lang="en-U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effectLst/>
                          <a:latin typeface="+mn-lt"/>
                        </a:rPr>
                        <a:t>low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83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  <a:latin typeface="+mn-lt"/>
                        </a:rPr>
                        <a:t>Se</a:t>
                      </a:r>
                      <a:endParaRPr lang="en-U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  <a:latin typeface="+mn-lt"/>
                        </a:rPr>
                        <a:t>0.005</a:t>
                      </a:r>
                      <a:endParaRPr lang="en-U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effectLst/>
                          <a:latin typeface="+mn-lt"/>
                        </a:rPr>
                        <a:t>high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83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>
                          <a:effectLst/>
                          <a:latin typeface="+mn-lt"/>
                        </a:rPr>
                        <a:t>Zn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  <a:latin typeface="+mn-lt"/>
                        </a:rPr>
                        <a:t>0.3</a:t>
                      </a:r>
                      <a:endParaRPr lang="en-US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dirty="0" err="1" smtClean="0">
                          <a:effectLst/>
                          <a:latin typeface="+mn-lt"/>
                          <a:ea typeface="+mn-ea"/>
                        </a:rPr>
                        <a:t>medium</a:t>
                      </a:r>
                      <a:r>
                        <a:rPr lang="sk-SK" sz="1200" b="1" baseline="0" dirty="0" smtClean="0"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sk-SK" sz="1200" b="1" dirty="0" smtClean="0">
                          <a:effectLst/>
                          <a:latin typeface="+mn-lt"/>
                        </a:rPr>
                        <a:t>- </a:t>
                      </a:r>
                      <a:r>
                        <a:rPr lang="sk-SK" sz="1200" b="1" dirty="0" err="1" smtClean="0">
                          <a:effectLst/>
                          <a:latin typeface="+mn-lt"/>
                        </a:rPr>
                        <a:t>high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971800" y="6597650"/>
            <a:ext cx="5257800" cy="247650"/>
          </a:xfrm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sk-SK" sz="1000" baseline="30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SEGH, 8-12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Toulouse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FRANCE 2013</a:t>
            </a:r>
          </a:p>
        </p:txBody>
      </p:sp>
    </p:spTree>
    <p:extLst>
      <p:ext uri="{BB962C8B-B14F-4D97-AF65-F5344CB8AC3E}">
        <p14:creationId xmlns:p14="http://schemas.microsoft.com/office/powerpoint/2010/main" val="301064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066800" y="1295400"/>
            <a:ext cx="7162800" cy="4462760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k-SK" sz="20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Origin</a:t>
            </a:r>
            <a:r>
              <a:rPr lang="sk-SK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k-SK" sz="20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of</a:t>
            </a:r>
            <a:r>
              <a:rPr lang="sk-SK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k-SK" sz="20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this</a:t>
            </a:r>
            <a:r>
              <a:rPr lang="sk-SK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k-SK" sz="20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research</a:t>
            </a:r>
            <a:r>
              <a:rPr lang="sk-SK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has </a:t>
            </a:r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gone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with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new idea to </a:t>
            </a:r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find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mechanism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for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map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visualization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of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k-SK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quantitative</a:t>
            </a:r>
            <a:r>
              <a:rPr lang="sk-SK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k-SK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assessment</a:t>
            </a:r>
            <a:r>
              <a:rPr lang="sk-SK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of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health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risks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from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contamination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of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geological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environment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in </a:t>
            </a:r>
            <a:r>
              <a:rPr lang="sk-SK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</a:t>
            </a:r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he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Slovak </a:t>
            </a:r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Republic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by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combining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international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principles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and </a:t>
            </a:r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methodology</a:t>
            </a:r>
            <a:r>
              <a:rPr lang="sk-SK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of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health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risk </a:t>
            </a:r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assessment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with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methodological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procedures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used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in </a:t>
            </a:r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environmental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geochemistry</a:t>
            </a:r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k-SK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</a:t>
            </a:r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hat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would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be</a:t>
            </a:r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k-SK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</a:t>
            </a:r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asy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to </a:t>
            </a:r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understand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and </a:t>
            </a:r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usefull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in  </a:t>
            </a:r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decision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make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process</a:t>
            </a:r>
            <a:endParaRPr lang="sk-SK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971800" y="6597650"/>
            <a:ext cx="5257800" cy="247650"/>
          </a:xfrm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sk-SK" sz="1000" baseline="30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SEGH, 8-12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Toulouse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FRANCE 2013</a:t>
            </a:r>
          </a:p>
        </p:txBody>
      </p:sp>
    </p:spTree>
    <p:extLst>
      <p:ext uri="{BB962C8B-B14F-4D97-AF65-F5344CB8AC3E}">
        <p14:creationId xmlns:p14="http://schemas.microsoft.com/office/powerpoint/2010/main" val="15342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816748" y="1724055"/>
            <a:ext cx="7358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err="1" smtClean="0">
                <a:solidFill>
                  <a:srgbClr val="002060"/>
                </a:solidFill>
              </a:rPr>
              <a:t>Objective</a:t>
            </a:r>
            <a:r>
              <a:rPr lang="sk-SK" sz="2000" b="1" dirty="0" smtClean="0">
                <a:solidFill>
                  <a:srgbClr val="002060"/>
                </a:solidFill>
              </a:rPr>
              <a:t> </a:t>
            </a:r>
            <a:r>
              <a:rPr lang="sk-SK" sz="2000" b="1" dirty="0" err="1" smtClean="0">
                <a:solidFill>
                  <a:srgbClr val="002060"/>
                </a:solidFill>
              </a:rPr>
              <a:t>of</a:t>
            </a:r>
            <a:r>
              <a:rPr lang="sk-SK" sz="2000" b="1" dirty="0" smtClean="0">
                <a:solidFill>
                  <a:srgbClr val="002060"/>
                </a:solidFill>
              </a:rPr>
              <a:t> </a:t>
            </a:r>
            <a:r>
              <a:rPr lang="sk-SK" sz="2000" b="1" dirty="0" err="1" smtClean="0">
                <a:solidFill>
                  <a:srgbClr val="002060"/>
                </a:solidFill>
              </a:rPr>
              <a:t>the</a:t>
            </a:r>
            <a:r>
              <a:rPr lang="sk-SK" sz="2000" b="1" dirty="0" smtClean="0">
                <a:solidFill>
                  <a:srgbClr val="002060"/>
                </a:solidFill>
              </a:rPr>
              <a:t> </a:t>
            </a:r>
            <a:r>
              <a:rPr lang="sk-SK" sz="2000" b="1" dirty="0" err="1" smtClean="0">
                <a:solidFill>
                  <a:srgbClr val="002060"/>
                </a:solidFill>
              </a:rPr>
              <a:t>work</a:t>
            </a:r>
            <a:r>
              <a:rPr lang="sk-SK" sz="2000" b="1" dirty="0" smtClean="0">
                <a:solidFill>
                  <a:srgbClr val="002060"/>
                </a:solidFill>
              </a:rPr>
              <a:t> </a:t>
            </a:r>
            <a:r>
              <a:rPr lang="sk-SK" sz="2000" b="1" dirty="0" err="1" smtClean="0">
                <a:solidFill>
                  <a:srgbClr val="002060"/>
                </a:solidFill>
              </a:rPr>
              <a:t>was</a:t>
            </a:r>
            <a:r>
              <a:rPr lang="sk-SK" sz="2000" b="1" dirty="0" smtClean="0">
                <a:solidFill>
                  <a:srgbClr val="002060"/>
                </a:solidFill>
              </a:rPr>
              <a:t> </a:t>
            </a:r>
            <a:r>
              <a:rPr lang="sk-SK" sz="2000" b="1" dirty="0" err="1" smtClean="0">
                <a:solidFill>
                  <a:srgbClr val="002060"/>
                </a:solidFill>
              </a:rPr>
              <a:t>based</a:t>
            </a:r>
            <a:r>
              <a:rPr lang="sk-SK" sz="2000" b="1" dirty="0" smtClean="0">
                <a:solidFill>
                  <a:srgbClr val="002060"/>
                </a:solidFill>
              </a:rPr>
              <a:t> on </a:t>
            </a:r>
            <a:r>
              <a:rPr lang="sk-SK" sz="2000" b="1" dirty="0" err="1" smtClean="0">
                <a:solidFill>
                  <a:srgbClr val="002060"/>
                </a:solidFill>
              </a:rPr>
              <a:t>this</a:t>
            </a:r>
            <a:r>
              <a:rPr lang="sk-SK" sz="2000" b="1" dirty="0" smtClean="0">
                <a:solidFill>
                  <a:srgbClr val="002060"/>
                </a:solidFill>
              </a:rPr>
              <a:t> idea and </a:t>
            </a:r>
            <a:r>
              <a:rPr lang="sk-SK" sz="2000" b="1" dirty="0" err="1" smtClean="0">
                <a:solidFill>
                  <a:srgbClr val="002060"/>
                </a:solidFill>
              </a:rPr>
              <a:t>includes</a:t>
            </a:r>
            <a:r>
              <a:rPr lang="sk-SK" sz="2000" b="1" dirty="0" smtClean="0">
                <a:solidFill>
                  <a:srgbClr val="002060"/>
                </a:solidFill>
              </a:rPr>
              <a:t>: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066800" y="2667000"/>
            <a:ext cx="6858000" cy="2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sk-SK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Quantitative</a:t>
            </a:r>
            <a:r>
              <a:rPr lang="sk-SK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k-SK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estimation</a:t>
            </a:r>
            <a:r>
              <a:rPr lang="sk-SK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k-SK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of</a:t>
            </a:r>
            <a:r>
              <a:rPr lang="sk-SK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k-SK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health</a:t>
            </a:r>
            <a:r>
              <a:rPr lang="sk-SK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risk to </a:t>
            </a:r>
            <a:r>
              <a:rPr lang="sk-SK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residents</a:t>
            </a:r>
            <a:r>
              <a:rPr lang="sk-SK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k-SK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living</a:t>
            </a:r>
            <a:r>
              <a:rPr lang="sk-SK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in </a:t>
            </a:r>
            <a:r>
              <a:rPr lang="sk-SK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the</a:t>
            </a:r>
            <a:r>
              <a:rPr lang="sk-SK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Slovak </a:t>
            </a:r>
            <a:r>
              <a:rPr lang="sk-SK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Republic</a:t>
            </a:r>
            <a:r>
              <a:rPr lang="sk-SK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k-SK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of</a:t>
            </a:r>
            <a:r>
              <a:rPr lang="sk-SK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k-SK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exposure</a:t>
            </a:r>
            <a:r>
              <a:rPr lang="sk-SK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to </a:t>
            </a:r>
            <a:r>
              <a:rPr lang="sk-SK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contaminated</a:t>
            </a:r>
            <a:r>
              <a:rPr lang="sk-SK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k-SK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groundwater</a:t>
            </a:r>
            <a:r>
              <a:rPr lang="sk-SK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(</a:t>
            </a:r>
            <a:r>
              <a:rPr lang="sk-SK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adult</a:t>
            </a:r>
            <a:r>
              <a:rPr lang="sk-SK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k-SK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population</a:t>
            </a:r>
            <a:r>
              <a:rPr lang="sk-SK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) and </a:t>
            </a:r>
            <a:r>
              <a:rPr lang="sk-SK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soils</a:t>
            </a:r>
            <a:r>
              <a:rPr lang="sk-SK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(</a:t>
            </a:r>
            <a:r>
              <a:rPr lang="sk-SK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adult</a:t>
            </a:r>
            <a:r>
              <a:rPr lang="sk-SK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and </a:t>
            </a:r>
            <a:r>
              <a:rPr lang="sk-SK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child</a:t>
            </a:r>
            <a:r>
              <a:rPr lang="sk-SK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k-SK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population</a:t>
            </a:r>
            <a:r>
              <a:rPr lang="sk-SK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)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endParaRPr lang="sk-SK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sk-SK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Identification</a:t>
            </a:r>
            <a:r>
              <a:rPr lang="sk-SK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k-SK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of</a:t>
            </a:r>
            <a:r>
              <a:rPr lang="sk-SK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k-SK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potential</a:t>
            </a:r>
            <a:r>
              <a:rPr lang="sk-SK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risk </a:t>
            </a:r>
            <a:r>
              <a:rPr lang="sk-SK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areas</a:t>
            </a:r>
            <a:r>
              <a:rPr lang="sk-SK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k-SK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within</a:t>
            </a:r>
            <a:r>
              <a:rPr lang="sk-SK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k-SK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the</a:t>
            </a:r>
            <a:r>
              <a:rPr lang="sk-SK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country </a:t>
            </a:r>
            <a:r>
              <a:rPr lang="sk-SK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based</a:t>
            </a:r>
            <a:r>
              <a:rPr lang="sk-SK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on </a:t>
            </a:r>
            <a:r>
              <a:rPr lang="sk-SK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map</a:t>
            </a:r>
            <a:r>
              <a:rPr lang="sk-SK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k-SK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visualization</a:t>
            </a:r>
            <a:r>
              <a:rPr lang="sk-SK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.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971800" y="6597650"/>
            <a:ext cx="5257800" cy="247650"/>
          </a:xfrm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sk-SK" sz="1000" baseline="30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SEGH, 8-12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Toulouse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FRANCE 2013</a:t>
            </a:r>
          </a:p>
        </p:txBody>
      </p:sp>
    </p:spTree>
    <p:extLst>
      <p:ext uri="{BB962C8B-B14F-4D97-AF65-F5344CB8AC3E}">
        <p14:creationId xmlns:p14="http://schemas.microsoft.com/office/powerpoint/2010/main" val="34744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233035" y="914400"/>
            <a:ext cx="3119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r>
              <a:rPr lang="sk-SK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81000" y="1933813"/>
            <a:ext cx="85344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sk-SK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Identification</a:t>
            </a:r>
            <a:r>
              <a:rPr lang="sk-SK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sk-SK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characterization</a:t>
            </a:r>
            <a:r>
              <a:rPr lang="sk-SK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l">
              <a:lnSpc>
                <a:spcPct val="150000"/>
              </a:lnSpc>
            </a:pPr>
            <a:endParaRPr lang="sk-SK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chemicals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sk-SK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contamination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geological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contamination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285750" indent="-285750" algn="l">
              <a:lnSpc>
                <a:spcPct val="150000"/>
              </a:lnSpc>
              <a:buFont typeface="Wingdings" pitchFamily="2" charset="2"/>
              <a:buChar char="§"/>
            </a:pPr>
            <a:endParaRPr lang="sk-SK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environmental-geochemical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mapping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Slovak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Republic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l">
              <a:lnSpc>
                <a:spcPct val="150000"/>
              </a:lnSpc>
            </a:pPr>
            <a:endParaRPr lang="sk-SK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Geochemical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Atlases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Slovak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Republic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1:1 000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sk-SK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egional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environmental-geochemical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selected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regions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1:50 000.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971800" y="6597650"/>
            <a:ext cx="5257800" cy="247650"/>
          </a:xfrm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sk-SK" sz="1000" baseline="30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SEGH, 8-12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Toulouse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FRANCE 2013</a:t>
            </a:r>
          </a:p>
        </p:txBody>
      </p:sp>
    </p:spTree>
    <p:extLst>
      <p:ext uri="{BB962C8B-B14F-4D97-AF65-F5344CB8AC3E}">
        <p14:creationId xmlns:p14="http://schemas.microsoft.com/office/powerpoint/2010/main" val="285330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381000" y="9906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sk-SK" sz="1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</a:t>
            </a:r>
            <a:r>
              <a:rPr lang="sk-SK" sz="1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sz="1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</a:t>
            </a:r>
            <a:r>
              <a:rPr lang="sk-SK" sz="1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and </a:t>
            </a:r>
            <a:r>
              <a:rPr lang="sk-SK" sz="1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</a:t>
            </a:r>
            <a:r>
              <a:rPr lang="sk-SK" sz="1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contamination</a:t>
            </a:r>
            <a:r>
              <a:rPr lang="sk-SK" sz="1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sk-SK" sz="1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sz="1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Slovak </a:t>
            </a:r>
            <a:r>
              <a:rPr lang="sk-SK" sz="1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Republic</a:t>
            </a:r>
            <a:r>
              <a:rPr lang="sk-SK" sz="1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7162800" y="713601"/>
            <a:ext cx="1947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</a:t>
            </a: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81000" y="1447800"/>
            <a:ext cx="304800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sk-SK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</a:t>
            </a:r>
            <a:r>
              <a:rPr lang="sk-SK" b="1" i="1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geogenic</a:t>
            </a:r>
            <a:r>
              <a:rPr lang="sk-SK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sk-SK" b="1" i="1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</a:t>
            </a:r>
            <a:r>
              <a:rPr lang="sk-SK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sk-SK" b="1" i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sk-SK" b="1" i="1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ources</a:t>
            </a:r>
            <a:r>
              <a:rPr lang="sk-SK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381000" y="3914984"/>
            <a:ext cx="274320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sk-SK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</a:t>
            </a:r>
            <a:r>
              <a:rPr lang="sk-SK" b="1" i="1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anthropogenic</a:t>
            </a:r>
            <a:r>
              <a:rPr lang="sk-SK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i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sk-SK" b="1" i="1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ources</a:t>
            </a:r>
            <a:r>
              <a:rPr lang="sk-SK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381000" y="5949048"/>
            <a:ext cx="601980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sk-SK" b="1" i="1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Geogenic-anthropogenic</a:t>
            </a:r>
            <a:r>
              <a:rPr lang="sk-SK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i="1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</a:t>
            </a:r>
            <a:r>
              <a:rPr lang="sk-SK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sk-SK" b="1" i="1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</a:t>
            </a:r>
            <a:r>
              <a:rPr lang="sk-SK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sk-SK" b="1" i="1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</a:t>
            </a:r>
            <a:r>
              <a:rPr lang="sk-SK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i="1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mining</a:t>
            </a:r>
            <a:r>
              <a:rPr lang="sk-SK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i="1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</a:t>
            </a:r>
            <a:r>
              <a:rPr lang="sk-SK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971800" y="6597650"/>
            <a:ext cx="5257800" cy="247650"/>
          </a:xfrm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sk-SK" sz="1000" baseline="30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SEGH, 8-12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Toulouse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FRANCE 2013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457200" y="19050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itchFamily="2" charset="2"/>
              <a:buChar char="v"/>
            </a:pP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rock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associated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mineralization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occurrences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deposits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hydrothermal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vein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mineralization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associated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granitoids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metamorphic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rocks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low-sulphide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mineralization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associated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Neogene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volcanics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Paleozoic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sediment-hosted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mineralizations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sk-SK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533400" y="3276600"/>
            <a:ext cx="822960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sk-SK" b="1" u="sng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</a:t>
            </a:r>
            <a:r>
              <a:rPr lang="sk-SK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u="sng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</a:t>
            </a:r>
            <a:r>
              <a:rPr lang="sk-SK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sk-SK" b="1" u="sng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</a:t>
            </a:r>
            <a:r>
              <a:rPr lang="sk-SK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u="sng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  <a:r>
              <a:rPr lang="sk-SK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u="sng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k-SK" b="1" u="sng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potentially</a:t>
            </a:r>
            <a:r>
              <a:rPr lang="sk-SK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u="sng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toxic</a:t>
            </a:r>
            <a:r>
              <a:rPr lang="sk-SK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u="sng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</a:t>
            </a:r>
            <a:r>
              <a:rPr lang="sk-SK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k-SK" b="1" u="sng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sk-SK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b="1" u="sng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</a:t>
            </a:r>
            <a:r>
              <a:rPr lang="sk-SK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b="1" u="sng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</a:t>
            </a:r>
            <a:r>
              <a:rPr lang="sk-SK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b="1" u="sng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</a:t>
            </a:r>
            <a:r>
              <a:rPr lang="sk-SK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b="1" u="sng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Hg</a:t>
            </a:r>
            <a:r>
              <a:rPr lang="sk-SK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b="1" u="sng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</a:t>
            </a:r>
            <a:endParaRPr lang="sk-SK" b="1" u="sng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457200" y="4290536"/>
            <a:ext cx="7734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itchFamily="2" charset="2"/>
              <a:buChar char="v"/>
            </a:pP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Mining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Metallurgy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Waste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refineries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.), Transport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533400" y="4953000"/>
            <a:ext cx="8229600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sk-SK" b="1" u="sng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</a:t>
            </a:r>
            <a:r>
              <a:rPr lang="sk-SK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u="sng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</a:t>
            </a:r>
            <a:r>
              <a:rPr lang="sk-SK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sk-SK" b="1" u="sng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</a:t>
            </a:r>
            <a:r>
              <a:rPr lang="sk-SK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u="sng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  <a:r>
              <a:rPr lang="sk-SK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u="sng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k-SK" b="1" u="sng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various</a:t>
            </a:r>
            <a:r>
              <a:rPr lang="sk-SK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u="sng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</a:t>
            </a:r>
            <a:r>
              <a:rPr lang="sk-SK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u="sng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</a:t>
            </a:r>
            <a:r>
              <a:rPr lang="sk-SK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sk-SK" b="1" u="sng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</a:t>
            </a:r>
            <a:r>
              <a:rPr lang="sk-SK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k-SK" b="1" u="sng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sk-SK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b="1" u="sng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</a:t>
            </a:r>
            <a:r>
              <a:rPr lang="sk-SK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b="1" u="sng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Hg</a:t>
            </a:r>
            <a:r>
              <a:rPr lang="sk-SK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b="1" u="sng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</a:t>
            </a:r>
            <a:r>
              <a:rPr lang="sk-SK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b="1" u="sng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sk-SK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b="1" u="sng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</a:t>
            </a:r>
            <a:r>
              <a:rPr lang="sk-SK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b="1" u="sng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</a:t>
            </a:r>
            <a:r>
              <a:rPr lang="sk-SK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b="1" u="sng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</a:t>
            </a:r>
            <a:r>
              <a:rPr lang="sk-SK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b="1" u="sng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</a:t>
            </a:r>
            <a:r>
              <a:rPr lang="sk-SK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b="1" u="sng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</a:t>
            </a:r>
            <a:r>
              <a:rPr lang="sk-SK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b="1" u="sng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</a:t>
            </a:r>
            <a:r>
              <a:rPr lang="sk-SK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NO</a:t>
            </a:r>
            <a:r>
              <a:rPr lang="sk-SK" b="1" u="sng" baseline="-25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sk-SK" b="1" u="sng" baseline="30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sk-SK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SO</a:t>
            </a:r>
            <a:r>
              <a:rPr lang="sk-SK" b="1" u="sng" baseline="-25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sk-SK" b="1" u="sng" baseline="30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</a:t>
            </a:r>
            <a:r>
              <a:rPr lang="sk-SK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NH</a:t>
            </a:r>
            <a:r>
              <a:rPr lang="sk-SK" b="1" u="sng" baseline="-25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sk-SK" b="1" u="sng" baseline="30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sk-SK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u="sng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r>
              <a:rPr lang="sk-SK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19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R_reg_2007_angl+slo_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81600"/>
            <a:ext cx="6172200" cy="122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315200" cy="3506578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7162800" y="713601"/>
            <a:ext cx="1947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</a:t>
            </a: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81000" y="1032302"/>
            <a:ext cx="8305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sk-SK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</a:t>
            </a:r>
            <a:r>
              <a:rPr lang="sk-SK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geochemical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regionalization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Slovak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Republic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Rapant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al. 2004)</a:t>
            </a:r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971800" y="6597650"/>
            <a:ext cx="5257800" cy="247650"/>
          </a:xfrm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sk-SK" sz="1000" baseline="30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SEGH, 8-12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Toulouse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FRANCE 2013</a:t>
            </a:r>
          </a:p>
        </p:txBody>
      </p:sp>
    </p:spTree>
    <p:extLst>
      <p:ext uri="{BB962C8B-B14F-4D97-AF65-F5344CB8AC3E}">
        <p14:creationId xmlns:p14="http://schemas.microsoft.com/office/powerpoint/2010/main" val="17258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7162800" y="713601"/>
            <a:ext cx="1947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</a:t>
            </a: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609600" y="939225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6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sk-SK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</a:t>
            </a:r>
            <a:r>
              <a:rPr lang="sk-SK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</a:t>
            </a:r>
            <a:r>
              <a:rPr lang="sk-SK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k-SK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sk-SK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</a:t>
            </a:r>
            <a:r>
              <a:rPr lang="sk-SK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r>
              <a:rPr lang="sk-SK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</a:t>
            </a:r>
            <a:r>
              <a:rPr lang="sk-SK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sk-SK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</a:t>
            </a:r>
            <a:r>
              <a:rPr lang="sk-SK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sk-SK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</a:t>
            </a:r>
            <a:r>
              <a:rPr lang="sk-SK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contamination</a:t>
            </a:r>
            <a:r>
              <a:rPr lang="sk-SK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in </a:t>
            </a:r>
            <a:r>
              <a:rPr lang="sk-SK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Slovak </a:t>
            </a:r>
            <a:r>
              <a:rPr lang="sk-SK" sz="1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Republic</a:t>
            </a:r>
            <a:endParaRPr lang="sk-SK" sz="16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971800" y="6597650"/>
            <a:ext cx="5257800" cy="247650"/>
          </a:xfrm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sk-SK" sz="1000" baseline="30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SEGH, 8-12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Toulouse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FRANCE 2013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228600" y="1524000"/>
            <a:ext cx="8686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Datasets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20 339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samples</a:t>
            </a:r>
            <a:r>
              <a:rPr lang="sk-SK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10 738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samples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transformed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in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values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respective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single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administrative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units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Slovak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Republic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municipalities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districts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regions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interpolation</a:t>
            </a:r>
            <a:endParaRPr lang="sk-SK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sk-SK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k-SK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alculation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arithmetic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means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cells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falling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bounds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administrative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</a:t>
            </a:r>
            <a:endParaRPr lang="sk-SK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555620"/>
              </p:ext>
            </p:extLst>
          </p:nvPr>
        </p:nvGraphicFramePr>
        <p:xfrm>
          <a:off x="271904" y="3087740"/>
          <a:ext cx="8567296" cy="3389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0" name="Dokument" r:id="rId3" imgW="5857749" imgH="2317931" progId="Word.Document.12">
                  <p:embed/>
                </p:oleObj>
              </mc:Choice>
              <mc:Fallback>
                <p:oleObj name="Dokument" r:id="rId3" imgW="5857749" imgH="2317931" progId="Word.Document.12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04" y="3087740"/>
                        <a:ext cx="8567296" cy="33892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00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971800" y="6597650"/>
            <a:ext cx="5257800" cy="247650"/>
          </a:xfrm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sk-SK" sz="1000" baseline="30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SEGH, 8-12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Toulouse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FRANCE 2013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22" y="1794906"/>
            <a:ext cx="7980356" cy="4224894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228600" y="10668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urface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arsenic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municipalities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Slovak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Republic</a:t>
            </a:r>
            <a:endParaRPr lang="sk-SK" sz="1600" b="1" i="1" u="sng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7162800" y="713601"/>
            <a:ext cx="1947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</a:t>
            </a: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500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84" y="1871106"/>
            <a:ext cx="8023031" cy="4224894"/>
          </a:xfrm>
          <a:prstGeom prst="rect">
            <a:avLst/>
          </a:prstGeom>
        </p:spPr>
      </p:pic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971800" y="6597650"/>
            <a:ext cx="5257800" cy="247650"/>
          </a:xfrm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sk-SK" sz="1000" baseline="30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SEGH, 8-12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Toulouse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FRANCE 2013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7162800" y="713601"/>
            <a:ext cx="1947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</a:t>
            </a: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228600" y="10668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urface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arsenic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soils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municipalities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Slovak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Republic</a:t>
            </a:r>
            <a:endParaRPr lang="sk-SK" sz="1600" b="1" i="1" u="sng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318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GUDS">
  <a:themeElements>
    <a:clrScheme name="SGUD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G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GUD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UD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UD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UD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UD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UD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UD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UD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UD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UD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UD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UD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Sabl_SGUDS_2011</Template>
  <TotalTime>3470</TotalTime>
  <Words>1196</Words>
  <Application>Microsoft Office PowerPoint</Application>
  <PresentationFormat>Prezentácia na obrazovke (4:3)</PresentationFormat>
  <Paragraphs>303</Paragraphs>
  <Slides>13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4</vt:i4>
      </vt:variant>
      <vt:variant>
        <vt:lpstr>Nadpisy snímok</vt:lpstr>
      </vt:variant>
      <vt:variant>
        <vt:i4>13</vt:i4>
      </vt:variant>
    </vt:vector>
  </HeadingPairs>
  <TitlesOfParts>
    <vt:vector size="18" baseType="lpstr">
      <vt:lpstr>SGUDS</vt:lpstr>
      <vt:lpstr>CorelDRAW</vt:lpstr>
      <vt:lpstr>Dokument</vt:lpstr>
      <vt:lpstr>Equation</vt:lpstr>
      <vt:lpstr>Rovnica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SGUDS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Cveckova Veronika</dc:creator>
  <cp:lastModifiedBy>katarina.fajcikova</cp:lastModifiedBy>
  <cp:revision>276</cp:revision>
  <dcterms:created xsi:type="dcterms:W3CDTF">2010-12-13T08:17:21Z</dcterms:created>
  <dcterms:modified xsi:type="dcterms:W3CDTF">2013-08-05T10:46:31Z</dcterms:modified>
</cp:coreProperties>
</file>